
<file path=[Content_Types].xml><?xml version="1.0" encoding="utf-8"?>
<Types xmlns="http://schemas.openxmlformats.org/package/2006/content-types">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666630a25a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666630a25a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666630a25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666630a25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666630a25a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666630a25a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666630a25a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666630a25a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666630a25a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666630a25a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666630a25a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666630a25a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666630a25a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666630a25a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666630a25a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666630a25a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666630a25a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666630a25a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872a681867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872a68186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666630a2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666630a2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666630a25a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666630a25a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666630a25a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666630a25a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666630a25a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666630a25a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666630a25a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666630a25a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666630a25a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666630a25a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666630a25a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666630a25a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872a6818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872a6818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666630a25a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666630a25a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666630a25a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666630a25a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666630a25a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666630a25a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666630a25a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666630a25a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666630a25a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666630a25a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666630a25a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666630a25a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666630a25a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666630a25a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666630a25a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666630a25a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666630a25a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666630a25a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872a68186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872a68186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872a68186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3872a68186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872a68186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872a68186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872a68186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872a68186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872a68186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872a68186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666630a25a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666630a25a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666630a25a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666630a25a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666630a25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666630a25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666630a25a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666630a25a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666630a25a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666630a25a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666630a25a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666630a25a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666630a25a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666630a25a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666630a25a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666630a25a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666630a25a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3666630a25a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666630a25a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3666630a25a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666630a25a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666630a25a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666630a25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666630a25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666630a25a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3666630a25a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666630a25a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3666630a25a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666630a25a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3666630a25a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666630a25a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3666630a25a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666630a25a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3666630a25a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666630a25a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3666630a25a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666630a25a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3666630a25a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666630a25a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3666630a25a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666630a25a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3666630a25a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3666630a25a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3666630a25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666630a25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666630a25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666630a25a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3666630a25a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3666630a25a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3666630a25a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666630a25a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666630a25a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666630a25a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666630a25a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666630a25a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666630a25a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3.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2.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8.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6.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9.png"/><Relationship Id="rId4" Type="http://schemas.openxmlformats.org/officeDocument/2006/relationships/image" Target="../media/image23.png"/><Relationship Id="rId5"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2.png"/><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6.png"/><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9.png"/><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4.png"/><Relationship Id="rId4" Type="http://schemas.openxmlformats.org/officeDocument/2006/relationships/image" Target="../media/image47.png"/><Relationship Id="rId5" Type="http://schemas.openxmlformats.org/officeDocument/2006/relationships/image" Target="../media/image4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5.png"/><Relationship Id="rId4" Type="http://schemas.openxmlformats.org/officeDocument/2006/relationships/image" Target="../media/image5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6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61.png"/><Relationship Id="rId4" Type="http://schemas.openxmlformats.org/officeDocument/2006/relationships/image" Target="../media/image5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6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6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5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56.png"/><Relationship Id="rId4" Type="http://schemas.openxmlformats.org/officeDocument/2006/relationships/image" Target="../media/image5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5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ru.wikipedia.org/wiki/%D0%A3%D0%BC%D0%BD%D0%BE%D0%B6%D0%B5%D0%BD%D0%B8%D0%B5" TargetMode="External"/><Relationship Id="rId4" Type="http://schemas.openxmlformats.org/officeDocument/2006/relationships/hyperlink" Target="https://ru.wikipedia.org/wiki/%D0%A1%D0%BB%D0%BE%D0%B6%D0%B5%D0%BD%D0%B8%D0%B5" TargetMode="External"/><Relationship Id="rId5" Type="http://schemas.openxmlformats.org/officeDocument/2006/relationships/hyperlink" Target="https://ru.wikipedia.org/wiki/%D0%A1%D0%B5%D0%BA%D1%83%D0%BD%D0%B4%D0%B0" TargetMode="External"/><Relationship Id="rId6" Type="http://schemas.openxmlformats.org/officeDocument/2006/relationships/hyperlink" Target="https://ru.wikipedia.org/wiki/%D0%94%D0%B8%D1%84%D1%84%D0%B5%D1%80%D0%B5%D0%BD%D1%86%D0%B8%D0%B0%D0%BB%D1%8C%D0%BD%D1%8B%D0%B9_%D0%B0%D0%BD%D0%B0%D0%BB%D0%B8%D0%B7%D0%B0%D1%82%D0%BE%D1%80"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ru"/>
              <a:t>Операционные системы</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70000"/>
          </a:bodyPr>
          <a:lstStyle/>
          <a:p>
            <a:pPr indent="0" lvl="0" marL="0" rtl="0" algn="ctr">
              <a:spcBef>
                <a:spcPts val="0"/>
              </a:spcBef>
              <a:spcAft>
                <a:spcPts val="0"/>
              </a:spcAft>
              <a:buNone/>
            </a:pPr>
            <a:r>
              <a:rPr lang="ru"/>
              <a:t>Лекция 1. Функции и определение ОС, эволюция вычислитель</a:t>
            </a:r>
            <a:r>
              <a:rPr lang="ru"/>
              <a:t>ных систем и архитектура современного компьютера</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Эволюция вычислительных систем</a:t>
            </a:r>
            <a:endParaRPr/>
          </a:p>
          <a:p>
            <a:pPr indent="0" lvl="0" marL="0" rtl="0" algn="l">
              <a:spcBef>
                <a:spcPts val="0"/>
              </a:spcBef>
              <a:spcAft>
                <a:spcPts val="0"/>
              </a:spcAft>
              <a:buNone/>
            </a:pPr>
            <a:r>
              <a:rPr lang="ru"/>
              <a:t>2-й период (1955 - начало 60-х гг.) </a:t>
            </a:r>
            <a:endParaRPr/>
          </a:p>
        </p:txBody>
      </p:sp>
      <p:sp>
        <p:nvSpPr>
          <p:cNvPr id="113" name="Google Shape;113;p22"/>
          <p:cNvSpPr txBox="1"/>
          <p:nvPr>
            <p:ph idx="1" type="body"/>
          </p:nvPr>
        </p:nvSpPr>
        <p:spPr>
          <a:xfrm>
            <a:off x="311700" y="1449650"/>
            <a:ext cx="4583700" cy="3119100"/>
          </a:xfrm>
          <a:prstGeom prst="rect">
            <a:avLst/>
          </a:prstGeom>
        </p:spPr>
        <p:txBody>
          <a:bodyPr anchorCtr="0" anchor="t" bIns="91425" lIns="91425" spcFirstLastPara="1" rIns="91425" wrap="square" tIns="91425">
            <a:normAutofit fontScale="77500" lnSpcReduction="20000"/>
          </a:bodyPr>
          <a:lstStyle/>
          <a:p>
            <a:pPr indent="-317182" lvl="0" marL="457200" rtl="0" algn="l">
              <a:spcBef>
                <a:spcPts val="0"/>
              </a:spcBef>
              <a:spcAft>
                <a:spcPts val="0"/>
              </a:spcAft>
              <a:buSzPct val="100000"/>
              <a:buChar char="-"/>
            </a:pPr>
            <a:r>
              <a:rPr lang="ru"/>
              <a:t>транзисторные машины</a:t>
            </a:r>
            <a:endParaRPr/>
          </a:p>
          <a:p>
            <a:pPr indent="-317182" lvl="0" marL="457200" rtl="0" algn="l">
              <a:spcBef>
                <a:spcPts val="0"/>
              </a:spcBef>
              <a:spcAft>
                <a:spcPts val="0"/>
              </a:spcAft>
              <a:buSzPct val="100000"/>
              <a:buChar char="-"/>
            </a:pPr>
            <a:r>
              <a:rPr lang="ru"/>
              <a:t>происходит разделение персонала (программисты, операторы, техники)</a:t>
            </a:r>
            <a:endParaRPr/>
          </a:p>
          <a:p>
            <a:pPr indent="-317182" lvl="0" marL="457200" rtl="0" algn="l">
              <a:spcBef>
                <a:spcPts val="0"/>
              </a:spcBef>
              <a:spcAft>
                <a:spcPts val="0"/>
              </a:spcAft>
              <a:buSzPct val="100000"/>
              <a:buChar char="-"/>
            </a:pPr>
            <a:r>
              <a:rPr lang="ru"/>
              <a:t>бурное развитие алгоритмических языков (FORTRAN, COBOL)</a:t>
            </a:r>
            <a:endParaRPr/>
          </a:p>
          <a:p>
            <a:pPr indent="-317182" lvl="0" marL="457200" rtl="0" algn="l">
              <a:spcBef>
                <a:spcPts val="0"/>
              </a:spcBef>
              <a:spcAft>
                <a:spcPts val="0"/>
              </a:spcAft>
              <a:buSzPct val="100000"/>
              <a:buChar char="-"/>
            </a:pPr>
            <a:r>
              <a:rPr lang="ru"/>
              <a:t>ввод задания колодой перфокарт</a:t>
            </a:r>
            <a:endParaRPr/>
          </a:p>
          <a:p>
            <a:pPr indent="-317182" lvl="0" marL="457200" rtl="0" algn="l">
              <a:spcBef>
                <a:spcPts val="0"/>
              </a:spcBef>
              <a:spcAft>
                <a:spcPts val="0"/>
              </a:spcAft>
              <a:buSzPct val="100000"/>
              <a:buChar char="-"/>
            </a:pPr>
            <a:r>
              <a:rPr lang="ru"/>
              <a:t>вывод результатов на печать</a:t>
            </a:r>
            <a:endParaRPr/>
          </a:p>
          <a:p>
            <a:pPr indent="-317182" lvl="0" marL="457200" rtl="0" algn="l">
              <a:spcBef>
                <a:spcPts val="0"/>
              </a:spcBef>
              <a:spcAft>
                <a:spcPts val="0"/>
              </a:spcAft>
              <a:buSzPct val="100000"/>
              <a:buChar char="-"/>
            </a:pPr>
            <a:r>
              <a:rPr lang="ru"/>
              <a:t>пакеты заданий и системы пакетной обработки</a:t>
            </a:r>
            <a:endParaRPr/>
          </a:p>
          <a:p>
            <a:pPr indent="-317182" lvl="0" marL="457200" rtl="0" algn="l">
              <a:spcBef>
                <a:spcPts val="0"/>
              </a:spcBef>
              <a:spcAft>
                <a:spcPts val="0"/>
              </a:spcAft>
              <a:buSzPct val="100000"/>
              <a:buChar char="-"/>
            </a:pPr>
            <a:r>
              <a:rPr lang="ru"/>
              <a:t>Типичный цикл работы программиста: набросать код на бумаге (FORTRAN или ассемблер) → пробить перфокарты → сдать «колоду» в входную комнату → ждать, пока операторы прогонят задание и принесут вывод.</a:t>
            </a:r>
            <a:endParaRPr b="1"/>
          </a:p>
        </p:txBody>
      </p:sp>
      <p:pic>
        <p:nvPicPr>
          <p:cNvPr id="114" name="Google Shape;114;p22"/>
          <p:cNvPicPr preferRelativeResize="0"/>
          <p:nvPr/>
        </p:nvPicPr>
        <p:blipFill>
          <a:blip r:embed="rId3">
            <a:alphaModFix/>
          </a:blip>
          <a:stretch>
            <a:fillRect/>
          </a:stretch>
        </p:blipFill>
        <p:spPr>
          <a:xfrm>
            <a:off x="5040350" y="1531700"/>
            <a:ext cx="3791949" cy="2621774"/>
          </a:xfrm>
          <a:prstGeom prst="rect">
            <a:avLst/>
          </a:prstGeom>
          <a:noFill/>
          <a:ln>
            <a:noFill/>
          </a:ln>
        </p:spPr>
      </p:pic>
      <p:pic>
        <p:nvPicPr>
          <p:cNvPr id="115" name="Google Shape;115;p22"/>
          <p:cNvPicPr preferRelativeResize="0"/>
          <p:nvPr/>
        </p:nvPicPr>
        <p:blipFill>
          <a:blip r:embed="rId4">
            <a:alphaModFix/>
          </a:blip>
          <a:stretch>
            <a:fillRect/>
          </a:stretch>
        </p:blipFill>
        <p:spPr>
          <a:xfrm>
            <a:off x="6585251" y="501799"/>
            <a:ext cx="2247050" cy="16308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Эволюция вычислительных систем</a:t>
            </a:r>
            <a:endParaRPr/>
          </a:p>
          <a:p>
            <a:pPr indent="0" lvl="0" marL="0" rtl="0" algn="l">
              <a:spcBef>
                <a:spcPts val="0"/>
              </a:spcBef>
              <a:spcAft>
                <a:spcPts val="0"/>
              </a:spcAft>
              <a:buNone/>
            </a:pPr>
            <a:r>
              <a:rPr lang="ru"/>
              <a:t>3-й период (начало 60-х - 1980 гг.) </a:t>
            </a:r>
            <a:endParaRPr/>
          </a:p>
        </p:txBody>
      </p:sp>
      <p:sp>
        <p:nvSpPr>
          <p:cNvPr id="121" name="Google Shape;121;p23"/>
          <p:cNvSpPr txBox="1"/>
          <p:nvPr>
            <p:ph idx="1" type="body"/>
          </p:nvPr>
        </p:nvSpPr>
        <p:spPr>
          <a:xfrm>
            <a:off x="311700" y="1449650"/>
            <a:ext cx="8520600" cy="3119100"/>
          </a:xfrm>
          <a:prstGeom prst="rect">
            <a:avLst/>
          </a:prstGeom>
        </p:spPr>
        <p:txBody>
          <a:bodyPr anchorCtr="0" anchor="t" bIns="91425" lIns="91425" spcFirstLastPara="1" rIns="91425" wrap="square" tIns="91425">
            <a:normAutofit/>
          </a:bodyPr>
          <a:lstStyle/>
          <a:p>
            <a:pPr indent="-342900" lvl="0" marL="457200" marR="0" rtl="0" algn="l">
              <a:lnSpc>
                <a:spcPct val="115000"/>
              </a:lnSpc>
              <a:spcBef>
                <a:spcPts val="0"/>
              </a:spcBef>
              <a:spcAft>
                <a:spcPts val="0"/>
              </a:spcAft>
              <a:buSzPts val="1800"/>
              <a:buChar char="-"/>
            </a:pPr>
            <a:r>
              <a:rPr lang="ru"/>
              <a:t>машины на интегральных схемах и закон М</a:t>
            </a:r>
            <a:r>
              <a:rPr lang="ru"/>
              <a:t>ура </a:t>
            </a:r>
            <a:endParaRPr/>
          </a:p>
          <a:p>
            <a:pPr indent="-342900" lvl="0" marL="457200" marR="0" rtl="0" algn="l">
              <a:lnSpc>
                <a:spcPct val="115000"/>
              </a:lnSpc>
              <a:spcBef>
                <a:spcPts val="0"/>
              </a:spcBef>
              <a:spcAft>
                <a:spcPts val="0"/>
              </a:spcAft>
              <a:buSzPts val="1800"/>
              <a:buChar char="-"/>
            </a:pPr>
            <a:r>
              <a:rPr lang="ru"/>
              <a:t>использования спулинга (spooling)</a:t>
            </a:r>
            <a:endParaRPr/>
          </a:p>
          <a:p>
            <a:pPr indent="-342900" lvl="0" marL="457200" rtl="0" algn="l">
              <a:spcBef>
                <a:spcPts val="0"/>
              </a:spcBef>
              <a:spcAft>
                <a:spcPts val="0"/>
              </a:spcAft>
              <a:buSzPts val="1800"/>
              <a:buChar char="-"/>
            </a:pPr>
            <a:r>
              <a:rPr lang="ru"/>
              <a:t>планирование заданий </a:t>
            </a:r>
            <a:endParaRPr/>
          </a:p>
          <a:p>
            <a:pPr indent="-342900" lvl="0" marL="457200" rtl="0" algn="l">
              <a:spcBef>
                <a:spcPts val="0"/>
              </a:spcBef>
              <a:spcAft>
                <a:spcPts val="0"/>
              </a:spcAft>
              <a:buSzPts val="1800"/>
              <a:buChar char="-"/>
            </a:pPr>
            <a:r>
              <a:rPr lang="ru"/>
              <a:t>мультипрограммные пакетные системы</a:t>
            </a:r>
            <a:endParaRPr/>
          </a:p>
          <a:p>
            <a:pPr indent="-342900" lvl="0" marL="457200" rtl="0" algn="l">
              <a:spcBef>
                <a:spcPts val="0"/>
              </a:spcBef>
              <a:spcAft>
                <a:spcPts val="0"/>
              </a:spcAft>
              <a:buSzPts val="1800"/>
              <a:buChar char="-"/>
            </a:pPr>
            <a:r>
              <a:rPr lang="ru"/>
              <a:t>системы разделения времени (time-sharing)</a:t>
            </a:r>
            <a:endParaRPr/>
          </a:p>
          <a:p>
            <a:pPr indent="-342900" lvl="0" marL="457200" rtl="0" algn="l">
              <a:spcBef>
                <a:spcPts val="0"/>
              </a:spcBef>
              <a:spcAft>
                <a:spcPts val="0"/>
              </a:spcAft>
              <a:buSzPts val="1800"/>
              <a:buChar char="-"/>
            </a:pPr>
            <a:r>
              <a:rPr lang="ru"/>
              <a:t>виртуальная память (эту теме посвятим отдельную лекцию в будущем)</a:t>
            </a:r>
            <a:endParaRPr/>
          </a:p>
          <a:p>
            <a:pPr indent="-342900" lvl="0" marL="457200" rtl="0" algn="l">
              <a:spcBef>
                <a:spcPts val="0"/>
              </a:spcBef>
              <a:spcAft>
                <a:spcPts val="0"/>
              </a:spcAft>
              <a:buSzPts val="1800"/>
              <a:buChar char="-"/>
            </a:pPr>
            <a:r>
              <a:rPr lang="ru"/>
              <a:t>интерактивная отладка программ, файловые системы</a:t>
            </a:r>
            <a:endParaRPr/>
          </a:p>
          <a:p>
            <a:pPr indent="-342900" lvl="0" marL="457200" rtl="0" algn="l">
              <a:spcBef>
                <a:spcPts val="0"/>
              </a:spcBef>
              <a:spcAft>
                <a:spcPts val="0"/>
              </a:spcAft>
              <a:buSzPts val="1800"/>
              <a:buChar char="-"/>
            </a:pPr>
            <a:r>
              <a:rPr lang="ru"/>
              <a:t>семейства ЭВМ (идея переносимости программ между разными компьютерами одного семейства)</a:t>
            </a:r>
            <a:endParaRPr/>
          </a:p>
        </p:txBody>
      </p:sp>
      <p:pic>
        <p:nvPicPr>
          <p:cNvPr id="122" name="Google Shape;122;p23"/>
          <p:cNvPicPr preferRelativeResize="0"/>
          <p:nvPr/>
        </p:nvPicPr>
        <p:blipFill>
          <a:blip r:embed="rId3">
            <a:alphaModFix/>
          </a:blip>
          <a:stretch>
            <a:fillRect/>
          </a:stretch>
        </p:blipFill>
        <p:spPr>
          <a:xfrm>
            <a:off x="5914150" y="304550"/>
            <a:ext cx="2918149" cy="1145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Интегральная схема и закон Мура</a:t>
            </a:r>
            <a:endParaRPr/>
          </a:p>
        </p:txBody>
      </p:sp>
      <p:sp>
        <p:nvSpPr>
          <p:cNvPr id="128" name="Google Shape;128;p24"/>
          <p:cNvSpPr txBox="1"/>
          <p:nvPr>
            <p:ph idx="1" type="body"/>
          </p:nvPr>
        </p:nvSpPr>
        <p:spPr>
          <a:xfrm>
            <a:off x="311700" y="1152475"/>
            <a:ext cx="5754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ru"/>
              <a:t>интегральная схема - это микроэлектронная схема на крошечной пластинке (кристаллике) с высокой плотностью упаковки электрически связанных между собой элементов</a:t>
            </a:r>
            <a:endParaRPr/>
          </a:p>
          <a:p>
            <a:pPr indent="-342900" lvl="0" marL="457200" rtl="0" algn="l">
              <a:spcBef>
                <a:spcPts val="0"/>
              </a:spcBef>
              <a:spcAft>
                <a:spcPts val="0"/>
              </a:spcAft>
              <a:buSzPts val="1800"/>
              <a:buChar char="-"/>
            </a:pPr>
            <a:r>
              <a:rPr lang="ru"/>
              <a:t>Закон Мура гласит: “Количество транзисторов, размещаемых на кристалле интегральной схемы (процессоре), удваивается каждые 24 месяца”</a:t>
            </a:r>
            <a:endParaRPr/>
          </a:p>
        </p:txBody>
      </p:sp>
      <p:pic>
        <p:nvPicPr>
          <p:cNvPr id="129" name="Google Shape;129;p24"/>
          <p:cNvPicPr preferRelativeResize="0"/>
          <p:nvPr/>
        </p:nvPicPr>
        <p:blipFill>
          <a:blip r:embed="rId3">
            <a:alphaModFix/>
          </a:blip>
          <a:stretch>
            <a:fillRect/>
          </a:stretch>
        </p:blipFill>
        <p:spPr>
          <a:xfrm>
            <a:off x="6066300" y="1152475"/>
            <a:ext cx="2818326" cy="2444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Технология спулинга (spooling)</a:t>
            </a:r>
            <a:endParaRPr/>
          </a:p>
        </p:txBody>
      </p:sp>
      <p:sp>
        <p:nvSpPr>
          <p:cNvPr id="135" name="Google Shape;135;p25"/>
          <p:cNvSpPr txBox="1"/>
          <p:nvPr>
            <p:ph idx="1" type="body"/>
          </p:nvPr>
        </p:nvSpPr>
        <p:spPr>
          <a:xfrm>
            <a:off x="311700" y="1152475"/>
            <a:ext cx="86907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ru"/>
              <a:t>проблема: долгий процесс ввода с перфокарт и долгий процесс вывода на принтер - в это время процессор простаивает</a:t>
            </a:r>
            <a:endParaRPr/>
          </a:p>
          <a:p>
            <a:pPr indent="-334327" lvl="0" marL="457200" rtl="0" algn="l">
              <a:spcBef>
                <a:spcPts val="0"/>
              </a:spcBef>
              <a:spcAft>
                <a:spcPts val="0"/>
              </a:spcAft>
              <a:buSzPct val="100000"/>
              <a:buChar char="-"/>
            </a:pPr>
            <a:r>
              <a:rPr lang="ru"/>
              <a:t>решение: использовать более дешевые и простые системы для записи вводимых данных с перфокарт на магнитную ленту или на магнитный диск, после чего с магнитной ленты или магнитного диска пакет заданий загружается в основную вычислительную систему</a:t>
            </a:r>
            <a:endParaRPr/>
          </a:p>
          <a:p>
            <a:pPr indent="-334327" lvl="0" marL="457200" rtl="0" algn="l">
              <a:spcBef>
                <a:spcPts val="0"/>
              </a:spcBef>
              <a:spcAft>
                <a:spcPts val="0"/>
              </a:spcAft>
              <a:buSzPct val="100000"/>
              <a:buChar char="-"/>
            </a:pPr>
            <a:r>
              <a:rPr lang="ru"/>
              <a:t>то же самое с выводом: то, что нужно вывести, сначала записывается на ленту или диск и потом другая система выводит это на печать</a:t>
            </a:r>
            <a:endParaRPr/>
          </a:p>
          <a:p>
            <a:pPr indent="-334327" lvl="0" marL="457200" marR="0" rtl="0" algn="l">
              <a:lnSpc>
                <a:spcPct val="115000"/>
              </a:lnSpc>
              <a:spcBef>
                <a:spcPts val="0"/>
              </a:spcBef>
              <a:spcAft>
                <a:spcPts val="0"/>
              </a:spcAft>
              <a:buSzPct val="100000"/>
              <a:buChar char="-"/>
            </a:pPr>
            <a:r>
              <a:rPr lang="ru"/>
              <a:t>Spooling = Simultaneous Peripheral Operations On-Line («одновременные операции с периферией в онлайне»).</a:t>
            </a:r>
            <a:endParaRPr/>
          </a:p>
          <a:p>
            <a:pPr indent="-334327" lvl="0" marL="457200" marR="0" rtl="0" algn="l">
              <a:lnSpc>
                <a:spcPct val="115000"/>
              </a:lnSpc>
              <a:spcBef>
                <a:spcPts val="0"/>
              </a:spcBef>
              <a:spcAft>
                <a:spcPts val="0"/>
              </a:spcAft>
              <a:buSzPct val="100000"/>
              <a:buChar char="-"/>
            </a:pPr>
            <a:r>
              <a:rPr lang="ru"/>
              <a:t>Спулинг — это технология, при которой задания на медленные устройства (например, принтеры) сначала записываются на быстрый накопитель (диск), а затем обрабатываются в фоновом режиме.</a:t>
            </a:r>
            <a:endParaRPr/>
          </a:p>
        </p:txBody>
      </p:sp>
      <p:pic>
        <p:nvPicPr>
          <p:cNvPr id="136" name="Google Shape;136;p25"/>
          <p:cNvPicPr preferRelativeResize="0"/>
          <p:nvPr/>
        </p:nvPicPr>
        <p:blipFill>
          <a:blip r:embed="rId3">
            <a:alphaModFix/>
          </a:blip>
          <a:stretch>
            <a:fillRect/>
          </a:stretch>
        </p:blipFill>
        <p:spPr>
          <a:xfrm>
            <a:off x="7248075" y="131450"/>
            <a:ext cx="1472200" cy="886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Планирование заданий</a:t>
            </a:r>
            <a:endParaRPr/>
          </a:p>
        </p:txBody>
      </p:sp>
      <p:sp>
        <p:nvSpPr>
          <p:cNvPr id="142" name="Google Shape;142;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Появляются магнитные диски, которые являются устройствами прямого доступа, то есть можно обращаться к произвольному участку памяти. Это позволяет решать, какое именно задание будет загружено в систему. Другими словами, появляется возможность планирования заданий.</a:t>
            </a:r>
            <a:endParaRPr/>
          </a:p>
          <a:p>
            <a:pPr indent="0" lvl="0" marL="0" rtl="0" algn="l">
              <a:spcBef>
                <a:spcPts val="1200"/>
              </a:spcBef>
              <a:spcAft>
                <a:spcPts val="1200"/>
              </a:spcAft>
              <a:buNone/>
            </a:pPr>
            <a:r>
              <a:t/>
            </a:r>
            <a:endParaRPr/>
          </a:p>
        </p:txBody>
      </p:sp>
      <p:pic>
        <p:nvPicPr>
          <p:cNvPr id="143" name="Google Shape;143;p26"/>
          <p:cNvPicPr preferRelativeResize="0"/>
          <p:nvPr/>
        </p:nvPicPr>
        <p:blipFill>
          <a:blip r:embed="rId3">
            <a:alphaModFix/>
          </a:blip>
          <a:stretch>
            <a:fillRect/>
          </a:stretch>
        </p:blipFill>
        <p:spPr>
          <a:xfrm>
            <a:off x="234175" y="2810100"/>
            <a:ext cx="3454400" cy="1943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7"/>
          <p:cNvPicPr preferRelativeResize="0"/>
          <p:nvPr/>
        </p:nvPicPr>
        <p:blipFill>
          <a:blip r:embed="rId3">
            <a:alphaModFix/>
          </a:blip>
          <a:stretch>
            <a:fillRect/>
          </a:stretch>
        </p:blipFill>
        <p:spPr>
          <a:xfrm>
            <a:off x="1036563" y="152400"/>
            <a:ext cx="7070880" cy="4838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Системы разделения времени (time-sharing)</a:t>
            </a:r>
            <a:endParaRPr/>
          </a:p>
        </p:txBody>
      </p:sp>
      <p:sp>
        <p:nvSpPr>
          <p:cNvPr id="154" name="Google Shape;154;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t>Идея заключается в том, что каждой программе, находящейся в памяти, выделяем определенный промежуток времени (квант времени) для выполнения. Когда этот промежуток истекает, мы передает процессорное время другой программе.</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И</a:t>
            </a:r>
            <a:r>
              <a:rPr lang="ru"/>
              <a:t>н</a:t>
            </a:r>
            <a:r>
              <a:rPr lang="ru"/>
              <a:t>терактивная отладка программ и файловые системы</a:t>
            </a:r>
            <a:endParaRPr sz="1800">
              <a:solidFill>
                <a:schemeClr val="dk2"/>
              </a:solidFill>
            </a:endParaRPr>
          </a:p>
          <a:p>
            <a:pPr indent="0" lvl="0" marL="0" rtl="0" algn="l">
              <a:spcBef>
                <a:spcPts val="0"/>
              </a:spcBef>
              <a:spcAft>
                <a:spcPts val="0"/>
              </a:spcAft>
              <a:buNone/>
            </a:pPr>
            <a:r>
              <a:t/>
            </a:r>
            <a:endParaRPr/>
          </a:p>
        </p:txBody>
      </p:sp>
      <p:sp>
        <p:nvSpPr>
          <p:cNvPr id="160" name="Google Shape;160;p29"/>
          <p:cNvSpPr txBox="1"/>
          <p:nvPr>
            <p:ph idx="1" type="body"/>
          </p:nvPr>
        </p:nvSpPr>
        <p:spPr>
          <a:xfrm>
            <a:off x="311700" y="1449650"/>
            <a:ext cx="8520600" cy="3119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t>Используя технологию разделения времени, можно предоставить интерактивный доступ к системе нескольким пользователям, что позволяет в режиме онлайн каждому наблюдать за выполнением своей программы, заниматься отладкой программы, компилировать ее и тут же отправлять снова на вычисление. Но тогда появляется необходимость развитых файловых систем. До появления интерактивной отладки программ файловые системы были не нужны: каждый пользователь имел свой диск или магнитную ленту, которую он загружал в систему. Но для интерактивного доступа требуется единый способ хранения данных.</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Многотерминальная система</a:t>
            </a:r>
            <a:endParaRPr/>
          </a:p>
        </p:txBody>
      </p:sp>
      <p:pic>
        <p:nvPicPr>
          <p:cNvPr id="166" name="Google Shape;166;p30"/>
          <p:cNvPicPr preferRelativeResize="0"/>
          <p:nvPr/>
        </p:nvPicPr>
        <p:blipFill>
          <a:blip r:embed="rId3">
            <a:alphaModFix/>
          </a:blip>
          <a:stretch>
            <a:fillRect/>
          </a:stretch>
        </p:blipFill>
        <p:spPr>
          <a:xfrm>
            <a:off x="2064200" y="1017725"/>
            <a:ext cx="5015590" cy="3821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31"/>
          <p:cNvPicPr preferRelativeResize="0"/>
          <p:nvPr/>
        </p:nvPicPr>
        <p:blipFill>
          <a:blip r:embed="rId3">
            <a:alphaModFix/>
          </a:blip>
          <a:stretch>
            <a:fillRect/>
          </a:stretch>
        </p:blipFill>
        <p:spPr>
          <a:xfrm>
            <a:off x="152400" y="152400"/>
            <a:ext cx="8839204" cy="422106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Функции и определение ОС</a:t>
            </a:r>
            <a:endParaRPr/>
          </a:p>
        </p:txBody>
      </p:sp>
      <p:sp>
        <p:nvSpPr>
          <p:cNvPr id="61" name="Google Shape;61;p14"/>
          <p:cNvSpPr txBox="1"/>
          <p:nvPr>
            <p:ph idx="1" type="body"/>
          </p:nvPr>
        </p:nvSpPr>
        <p:spPr>
          <a:xfrm>
            <a:off x="311700" y="1152475"/>
            <a:ext cx="64125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ru"/>
              <a:t>	Основные функции ОС:</a:t>
            </a:r>
            <a:endParaRPr/>
          </a:p>
          <a:p>
            <a:pPr indent="-342900" lvl="0" marL="457200" rtl="0" algn="l">
              <a:spcBef>
                <a:spcPts val="1200"/>
              </a:spcBef>
              <a:spcAft>
                <a:spcPts val="0"/>
              </a:spcAft>
              <a:buSzPts val="1800"/>
              <a:buChar char="-"/>
            </a:pPr>
            <a:r>
              <a:rPr lang="ru"/>
              <a:t>управление аппаратными ресурсами компьютера (“железом”)</a:t>
            </a:r>
            <a:endParaRPr/>
          </a:p>
          <a:p>
            <a:pPr indent="-342900" lvl="0" marL="457200" rtl="0" algn="l">
              <a:spcBef>
                <a:spcPts val="0"/>
              </a:spcBef>
              <a:spcAft>
                <a:spcPts val="0"/>
              </a:spcAft>
              <a:buSzPts val="1800"/>
              <a:buChar char="-"/>
            </a:pPr>
            <a:r>
              <a:rPr lang="ru"/>
              <a:t>предоставление удобного интерфейса к аппаратным ресурсам </a:t>
            </a:r>
            <a:endParaRPr/>
          </a:p>
          <a:p>
            <a:pPr indent="0" lvl="0" marL="457200" marR="0" rtl="0" algn="l">
              <a:lnSpc>
                <a:spcPct val="115000"/>
              </a:lnSpc>
              <a:spcBef>
                <a:spcPts val="1200"/>
              </a:spcBef>
              <a:spcAft>
                <a:spcPts val="1200"/>
              </a:spcAft>
              <a:buNone/>
            </a:pPr>
            <a:r>
              <a:rPr lang="ru"/>
              <a:t>Операционная система — это программа, управляющая ресурсами компьютера (процессором, памятью, устройствами ввода-вывода и пр.) и предоставляющая приложениям удобную среду выполнения.</a:t>
            </a:r>
            <a:endParaRPr/>
          </a:p>
        </p:txBody>
      </p:sp>
      <p:pic>
        <p:nvPicPr>
          <p:cNvPr id="62" name="Google Shape;62;p14"/>
          <p:cNvPicPr preferRelativeResize="0"/>
          <p:nvPr/>
        </p:nvPicPr>
        <p:blipFill>
          <a:blip r:embed="rId3">
            <a:alphaModFix/>
          </a:blip>
          <a:stretch>
            <a:fillRect/>
          </a:stretch>
        </p:blipFill>
        <p:spPr>
          <a:xfrm>
            <a:off x="6644525" y="1070525"/>
            <a:ext cx="2141950" cy="3174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Семейства ЭВМ</a:t>
            </a:r>
            <a:endParaRPr/>
          </a:p>
        </p:txBody>
      </p:sp>
      <p:sp>
        <p:nvSpPr>
          <p:cNvPr id="177" name="Google Shape;177;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t>До 3-го периода каждая фирма, разрабатывая свою вычислительную систему, конечно, опиралась на опыт своих предыдущих разработок, но часто эта разработка шла под совершенно новый процессор, новые системы команд, поэтому не было никакой переносимости программ со старых машин на новые. Идея: создавать вычислительные системы с похожей архитектурой и переносимостью программ. Программы, работающие на самых маломощных системах семейства, должны работать на более мощных системам семейства: хороший экономический ход - позволяет компаниям обновлять оборудование. Пример: </a:t>
            </a:r>
            <a:r>
              <a:rPr lang="ru"/>
              <a:t>IBM System/360. Но у такого подхода были и минусы: ошибки, баги и плохие решения оставались в новых ВС.</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Эволюция вычислительных систем</a:t>
            </a:r>
            <a:endParaRPr/>
          </a:p>
          <a:p>
            <a:pPr indent="0" lvl="0" marL="0" rtl="0" algn="l">
              <a:spcBef>
                <a:spcPts val="0"/>
              </a:spcBef>
              <a:spcAft>
                <a:spcPts val="0"/>
              </a:spcAft>
              <a:buNone/>
            </a:pPr>
            <a:r>
              <a:rPr lang="ru"/>
              <a:t>4-й период (1980 - 2005 гг.) </a:t>
            </a:r>
            <a:endParaRPr/>
          </a:p>
        </p:txBody>
      </p:sp>
      <p:sp>
        <p:nvSpPr>
          <p:cNvPr id="183" name="Google Shape;183;p33"/>
          <p:cNvSpPr txBox="1"/>
          <p:nvPr>
            <p:ph idx="1" type="body"/>
          </p:nvPr>
        </p:nvSpPr>
        <p:spPr>
          <a:xfrm>
            <a:off x="311700" y="1449650"/>
            <a:ext cx="8520600" cy="3119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ru"/>
              <a:t>машины на больших интегральных схемах</a:t>
            </a:r>
            <a:endParaRPr/>
          </a:p>
          <a:p>
            <a:pPr indent="-342900" lvl="0" marL="457200" rtl="0" algn="l">
              <a:spcBef>
                <a:spcPts val="0"/>
              </a:spcBef>
              <a:spcAft>
                <a:spcPts val="0"/>
              </a:spcAft>
              <a:buSzPts val="1800"/>
              <a:buChar char="-"/>
            </a:pPr>
            <a:r>
              <a:rPr lang="ru"/>
              <a:t>персональные ЭВМ</a:t>
            </a:r>
            <a:endParaRPr/>
          </a:p>
          <a:p>
            <a:pPr indent="-342900" lvl="0" marL="457200" rtl="0" algn="l">
              <a:spcBef>
                <a:spcPts val="0"/>
              </a:spcBef>
              <a:spcAft>
                <a:spcPts val="0"/>
              </a:spcAft>
              <a:buSzPts val="1800"/>
              <a:buChar char="-"/>
            </a:pPr>
            <a:r>
              <a:rPr lang="ru"/>
              <a:t>дружественное программное обеспечение</a:t>
            </a:r>
            <a:endParaRPr/>
          </a:p>
          <a:p>
            <a:pPr indent="-342900" lvl="0" marL="457200" rtl="0" algn="l">
              <a:spcBef>
                <a:spcPts val="0"/>
              </a:spcBef>
              <a:spcAft>
                <a:spcPts val="0"/>
              </a:spcAft>
              <a:buSzPts val="1800"/>
              <a:buChar char="-"/>
            </a:pPr>
            <a:r>
              <a:rPr lang="ru"/>
              <a:t>сетевые и распределенные операционные системы</a:t>
            </a:r>
            <a:endParaRPr sz="11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Сетевая и распределенная ОС</a:t>
            </a:r>
            <a:endParaRPr/>
          </a:p>
        </p:txBody>
      </p:sp>
      <p:sp>
        <p:nvSpPr>
          <p:cNvPr id="189" name="Google Shape;189;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ru"/>
              <a:t>Сетевая ОС — это операционная система, которая поддерживает работу компьютеров в сети, но каждый компьютер остаётся независимым (Windows Server, Linux с сетевыми сервисами).</a:t>
            </a:r>
            <a:endParaRPr/>
          </a:p>
          <a:p>
            <a:pPr indent="0" lvl="0" marL="0" rtl="0" algn="l">
              <a:spcBef>
                <a:spcPts val="1200"/>
              </a:spcBef>
              <a:spcAft>
                <a:spcPts val="0"/>
              </a:spcAft>
              <a:buNone/>
            </a:pPr>
            <a:r>
              <a:rPr lang="ru"/>
              <a:t>Распределённая ОС — это система, которая объединяет несколько компьютеров так, что они выглядят как единая система для пользователя.</a:t>
            </a:r>
            <a:endParaRPr/>
          </a:p>
          <a:p>
            <a:pPr indent="0" lvl="0" marL="0" marR="0" rtl="0" algn="l">
              <a:lnSpc>
                <a:spcPct val="115000"/>
              </a:lnSpc>
              <a:spcBef>
                <a:spcPts val="1200"/>
              </a:spcBef>
              <a:spcAft>
                <a:spcPts val="0"/>
              </a:spcAft>
              <a:buNone/>
            </a:pPr>
            <a:r>
              <a:rPr lang="ru"/>
              <a:t>Классических </a:t>
            </a:r>
            <a:r>
              <a:rPr lang="ru"/>
              <a:t>распределенных</a:t>
            </a:r>
            <a:r>
              <a:rPr lang="ru"/>
              <a:t> ОС почти нет, но концепции живут в облаках, контейнерах и кластерах. Сегодня «распределённая ОС» чаще реализуется через программное обеспечение над обычной ОС, а не как отдельная система на всех машинах.</a:t>
            </a:r>
            <a:br>
              <a:rPr lang="ru" sz="1100">
                <a:solidFill>
                  <a:schemeClr val="dk1"/>
                </a:solidFill>
              </a:rPr>
            </a:br>
            <a:endParaRPr sz="1100">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Эволюция вычислительных систем</a:t>
            </a:r>
            <a:endParaRPr/>
          </a:p>
          <a:p>
            <a:pPr indent="0" lvl="0" marL="0" rtl="0" algn="l">
              <a:spcBef>
                <a:spcPts val="0"/>
              </a:spcBef>
              <a:spcAft>
                <a:spcPts val="0"/>
              </a:spcAft>
              <a:buNone/>
            </a:pPr>
            <a:r>
              <a:rPr lang="ru"/>
              <a:t>5-й период (2005 - ??? гг.) </a:t>
            </a:r>
            <a:endParaRPr/>
          </a:p>
        </p:txBody>
      </p:sp>
      <p:sp>
        <p:nvSpPr>
          <p:cNvPr id="195" name="Google Shape;195;p35"/>
          <p:cNvSpPr txBox="1"/>
          <p:nvPr>
            <p:ph idx="1" type="body"/>
          </p:nvPr>
        </p:nvSpPr>
        <p:spPr>
          <a:xfrm>
            <a:off x="311700" y="1449650"/>
            <a:ext cx="8520600" cy="3119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ru"/>
              <a:t>машины на многоядерных процессорах</a:t>
            </a:r>
            <a:endParaRPr/>
          </a:p>
          <a:p>
            <a:pPr indent="-342900" lvl="0" marL="457200" rtl="0" algn="l">
              <a:spcBef>
                <a:spcPts val="0"/>
              </a:spcBef>
              <a:spcAft>
                <a:spcPts val="0"/>
              </a:spcAft>
              <a:buSzPts val="1800"/>
              <a:buChar char="-"/>
            </a:pPr>
            <a:r>
              <a:rPr lang="ru"/>
              <a:t>мобильные компьютеры (ноутбуки, планшеты, смартфоны)</a:t>
            </a:r>
            <a:endParaRPr/>
          </a:p>
          <a:p>
            <a:pPr indent="-342900" lvl="0" marL="457200" rtl="0" algn="l">
              <a:spcBef>
                <a:spcPts val="0"/>
              </a:spcBef>
              <a:spcAft>
                <a:spcPts val="0"/>
              </a:spcAft>
              <a:buSzPts val="1800"/>
              <a:buChar char="-"/>
            </a:pPr>
            <a:r>
              <a:rPr lang="ru"/>
              <a:t>высокопроизводительные вычислительные системы</a:t>
            </a:r>
            <a:endParaRPr/>
          </a:p>
          <a:p>
            <a:pPr indent="-342900" lvl="0" marL="457200" rtl="0" algn="l">
              <a:spcBef>
                <a:spcPts val="0"/>
              </a:spcBef>
              <a:spcAft>
                <a:spcPts val="0"/>
              </a:spcAft>
              <a:buSzPts val="1800"/>
              <a:buChar char="-"/>
            </a:pPr>
            <a:r>
              <a:rPr lang="ru"/>
              <a:t>виртуализация выполнения программы</a:t>
            </a:r>
            <a:endParaRPr/>
          </a:p>
          <a:p>
            <a:pPr indent="-342900" lvl="0" marL="457200" rtl="0" algn="l">
              <a:spcBef>
                <a:spcPts val="0"/>
              </a:spcBef>
              <a:spcAft>
                <a:spcPts val="0"/>
              </a:spcAft>
              <a:buSzPts val="1800"/>
              <a:buChar char="-"/>
            </a:pPr>
            <a:r>
              <a:rPr lang="ru"/>
              <a:t>облачные технологии</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Виртуализация</a:t>
            </a:r>
            <a:endParaRPr/>
          </a:p>
        </p:txBody>
      </p:sp>
      <p:sp>
        <p:nvSpPr>
          <p:cNvPr id="201" name="Google Shape;201;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1200"/>
              </a:spcAft>
              <a:buNone/>
            </a:pPr>
            <a:r>
              <a:rPr lang="ru"/>
              <a:t>Виртуализация — это технология, которая позволяет запускать несколько независимых программ или операционных систем на одном физическом компьютере, так чтобы каждая «думала», что она работает на отдельной машине</a:t>
            </a:r>
            <a:r>
              <a:rPr lang="ru" sz="1100">
                <a:solidFill>
                  <a:schemeClr val="dk1"/>
                </a:solidFill>
              </a:rPr>
              <a:t>.</a:t>
            </a:r>
            <a:endParaRPr/>
          </a:p>
        </p:txBody>
      </p:sp>
      <p:pic>
        <p:nvPicPr>
          <p:cNvPr id="202" name="Google Shape;202;p36"/>
          <p:cNvPicPr preferRelativeResize="0"/>
          <p:nvPr/>
        </p:nvPicPr>
        <p:blipFill>
          <a:blip r:embed="rId3">
            <a:alphaModFix/>
          </a:blip>
          <a:stretch>
            <a:fillRect/>
          </a:stretch>
        </p:blipFill>
        <p:spPr>
          <a:xfrm>
            <a:off x="3739375" y="2311876"/>
            <a:ext cx="4456774" cy="24960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Облачные технологии</a:t>
            </a:r>
            <a:endParaRPr/>
          </a:p>
        </p:txBody>
      </p:sp>
      <p:sp>
        <p:nvSpPr>
          <p:cNvPr id="208" name="Google Shape;208;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t>Облачные технологии (cloud computing) — это модель предоставления вычислительных ресурсов (серверы, хранение данных, приложения) через интернет, когда пользователь не видит и не управляет физической инфраструктурой, а работает с ресурсами как с единым сервисом.</a:t>
            </a:r>
            <a:endParaRPr/>
          </a:p>
        </p:txBody>
      </p:sp>
      <p:pic>
        <p:nvPicPr>
          <p:cNvPr id="209" name="Google Shape;209;p37"/>
          <p:cNvPicPr preferRelativeResize="0"/>
          <p:nvPr/>
        </p:nvPicPr>
        <p:blipFill>
          <a:blip r:embed="rId3">
            <a:alphaModFix/>
          </a:blip>
          <a:stretch>
            <a:fillRect/>
          </a:stretch>
        </p:blipFill>
        <p:spPr>
          <a:xfrm>
            <a:off x="311700" y="2765500"/>
            <a:ext cx="3573501" cy="19626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Эволюция вычислительных систем</a:t>
            </a:r>
            <a:endParaRPr/>
          </a:p>
        </p:txBody>
      </p:sp>
      <p:sp>
        <p:nvSpPr>
          <p:cNvPr id="215" name="Google Shape;215;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ru"/>
              <a:t>Вычислительная система - это совокупность аппаратных и программных средств, предназначенных для обработки информации. </a:t>
            </a:r>
            <a:endParaRPr/>
          </a:p>
          <a:p>
            <a:pPr indent="0" lvl="0" marL="0" rtl="0" algn="l">
              <a:spcBef>
                <a:spcPts val="1200"/>
              </a:spcBef>
              <a:spcAft>
                <a:spcPts val="0"/>
              </a:spcAft>
              <a:buNone/>
            </a:pPr>
            <a:r>
              <a:rPr lang="ru"/>
              <a:t>Этапы эволюции:</a:t>
            </a:r>
            <a:endParaRPr/>
          </a:p>
          <a:p>
            <a:pPr indent="-334327" lvl="0" marL="457200" rtl="0" algn="l">
              <a:spcBef>
                <a:spcPts val="1200"/>
              </a:spcBef>
              <a:spcAft>
                <a:spcPts val="0"/>
              </a:spcAft>
              <a:buSzPct val="100000"/>
              <a:buChar char="-"/>
            </a:pPr>
            <a:r>
              <a:rPr lang="ru"/>
              <a:t>1945 - 1955 гг. Научно исследовательская работа в области вычислительной техники</a:t>
            </a:r>
            <a:endParaRPr/>
          </a:p>
          <a:p>
            <a:pPr indent="-334327" lvl="0" marL="457200" rtl="0" algn="l">
              <a:spcBef>
                <a:spcPts val="0"/>
              </a:spcBef>
              <a:spcAft>
                <a:spcPts val="0"/>
              </a:spcAft>
              <a:buSzPct val="100000"/>
              <a:buChar char="-"/>
            </a:pPr>
            <a:r>
              <a:rPr lang="ru"/>
              <a:t>1955 - начало 60-х гг. Начало использования ЭВМ в научных и коммерческих целях</a:t>
            </a:r>
            <a:endParaRPr/>
          </a:p>
          <a:p>
            <a:pPr indent="-334327" lvl="0" marL="457200" rtl="0" algn="l">
              <a:spcBef>
                <a:spcPts val="0"/>
              </a:spcBef>
              <a:spcAft>
                <a:spcPts val="0"/>
              </a:spcAft>
              <a:buSzPct val="100000"/>
              <a:buChar char="-"/>
            </a:pPr>
            <a:r>
              <a:rPr lang="ru"/>
              <a:t>начало 60-х - 1980 гг. Широкое использование ЭВМ в научных и коммерческих целях</a:t>
            </a:r>
            <a:endParaRPr/>
          </a:p>
          <a:p>
            <a:pPr indent="-334327" lvl="0" marL="457200" rtl="0" algn="l">
              <a:spcBef>
                <a:spcPts val="0"/>
              </a:spcBef>
              <a:spcAft>
                <a:spcPts val="0"/>
              </a:spcAft>
              <a:buSzPct val="100000"/>
              <a:buChar char="-"/>
            </a:pPr>
            <a:r>
              <a:rPr lang="ru"/>
              <a:t>1980 - 2005 гг. Широкое использование ЭВМ в быту, в образовании, на производстве</a:t>
            </a:r>
            <a:endParaRPr/>
          </a:p>
          <a:p>
            <a:pPr indent="-334327" lvl="0" marL="457200" rtl="0" algn="l">
              <a:spcBef>
                <a:spcPts val="0"/>
              </a:spcBef>
              <a:spcAft>
                <a:spcPts val="0"/>
              </a:spcAft>
              <a:buSzPct val="100000"/>
              <a:buChar char="-"/>
            </a:pPr>
            <a:r>
              <a:rPr lang="ru"/>
              <a:t>2005 - ??? гг. Глобальная компьютеризация</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Краткая история развития Linux</a:t>
            </a:r>
            <a:endParaRPr/>
          </a:p>
        </p:txBody>
      </p:sp>
      <p:pic>
        <p:nvPicPr>
          <p:cNvPr id="221" name="Google Shape;221;p39"/>
          <p:cNvPicPr preferRelativeResize="0"/>
          <p:nvPr/>
        </p:nvPicPr>
        <p:blipFill rotWithShape="1">
          <a:blip r:embed="rId3">
            <a:alphaModFix/>
          </a:blip>
          <a:srcRect b="11355" l="0" r="0" t="0"/>
          <a:stretch/>
        </p:blipFill>
        <p:spPr>
          <a:xfrm>
            <a:off x="408875" y="1017725"/>
            <a:ext cx="7849373" cy="3387001"/>
          </a:xfrm>
          <a:prstGeom prst="rect">
            <a:avLst/>
          </a:prstGeom>
          <a:noFill/>
          <a:ln>
            <a:noFill/>
          </a:ln>
        </p:spPr>
      </p:pic>
      <p:sp>
        <p:nvSpPr>
          <p:cNvPr id="222" name="Google Shape;222;p39"/>
          <p:cNvSpPr txBox="1"/>
          <p:nvPr/>
        </p:nvSpPr>
        <p:spPr>
          <a:xfrm>
            <a:off x="436263" y="4404725"/>
            <a:ext cx="7794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800">
                <a:solidFill>
                  <a:schemeClr val="dk2"/>
                </a:solidFill>
              </a:rPr>
              <a:t>UNIX стал основой для многих будущих ОС, включая Linux и Mac OS</a:t>
            </a:r>
            <a:endParaRPr sz="1800">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Краткая история развития Linux</a:t>
            </a:r>
            <a:endParaRPr/>
          </a:p>
        </p:txBody>
      </p:sp>
      <p:pic>
        <p:nvPicPr>
          <p:cNvPr id="228" name="Google Shape;228;p40"/>
          <p:cNvPicPr preferRelativeResize="0"/>
          <p:nvPr/>
        </p:nvPicPr>
        <p:blipFill>
          <a:blip r:embed="rId3">
            <a:alphaModFix/>
          </a:blip>
          <a:stretch>
            <a:fillRect/>
          </a:stretch>
        </p:blipFill>
        <p:spPr>
          <a:xfrm>
            <a:off x="152400" y="1136675"/>
            <a:ext cx="8839197" cy="1704702"/>
          </a:xfrm>
          <a:prstGeom prst="rect">
            <a:avLst/>
          </a:prstGeom>
          <a:noFill/>
          <a:ln>
            <a:noFill/>
          </a:ln>
        </p:spPr>
      </p:pic>
      <p:pic>
        <p:nvPicPr>
          <p:cNvPr id="229" name="Google Shape;229;p40"/>
          <p:cNvPicPr preferRelativeResize="0"/>
          <p:nvPr/>
        </p:nvPicPr>
        <p:blipFill>
          <a:blip r:embed="rId4">
            <a:alphaModFix/>
          </a:blip>
          <a:stretch>
            <a:fillRect/>
          </a:stretch>
        </p:blipFill>
        <p:spPr>
          <a:xfrm>
            <a:off x="152400" y="3082977"/>
            <a:ext cx="8839200" cy="80581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Краткая история развития Linux</a:t>
            </a:r>
            <a:endParaRPr/>
          </a:p>
        </p:txBody>
      </p:sp>
      <p:pic>
        <p:nvPicPr>
          <p:cNvPr id="235" name="Google Shape;235;p41"/>
          <p:cNvPicPr preferRelativeResize="0"/>
          <p:nvPr/>
        </p:nvPicPr>
        <p:blipFill>
          <a:blip r:embed="rId3">
            <a:alphaModFix/>
          </a:blip>
          <a:stretch>
            <a:fillRect/>
          </a:stretch>
        </p:blipFill>
        <p:spPr>
          <a:xfrm>
            <a:off x="152400" y="1170125"/>
            <a:ext cx="8839199" cy="367737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509188" y="152400"/>
            <a:ext cx="8125629" cy="48386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Краткая история развития Linux</a:t>
            </a:r>
            <a:endParaRPr/>
          </a:p>
        </p:txBody>
      </p:sp>
      <p:pic>
        <p:nvPicPr>
          <p:cNvPr id="241" name="Google Shape;241;p42"/>
          <p:cNvPicPr preferRelativeResize="0"/>
          <p:nvPr/>
        </p:nvPicPr>
        <p:blipFill>
          <a:blip r:embed="rId3">
            <a:alphaModFix/>
          </a:blip>
          <a:stretch>
            <a:fillRect/>
          </a:stretch>
        </p:blipFill>
        <p:spPr>
          <a:xfrm>
            <a:off x="1107713" y="1170125"/>
            <a:ext cx="6928571" cy="3820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Краткая история развития Linux</a:t>
            </a:r>
            <a:endParaRPr/>
          </a:p>
        </p:txBody>
      </p:sp>
      <p:pic>
        <p:nvPicPr>
          <p:cNvPr id="247" name="Google Shape;247;p43"/>
          <p:cNvPicPr preferRelativeResize="0"/>
          <p:nvPr/>
        </p:nvPicPr>
        <p:blipFill>
          <a:blip r:embed="rId3">
            <a:alphaModFix/>
          </a:blip>
          <a:stretch>
            <a:fillRect/>
          </a:stretch>
        </p:blipFill>
        <p:spPr>
          <a:xfrm>
            <a:off x="352138" y="1017725"/>
            <a:ext cx="8439737" cy="38209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ru"/>
              <a:t>Краткая история развития Linux</a:t>
            </a:r>
            <a:endParaRPr/>
          </a:p>
          <a:p>
            <a:pPr indent="0" lvl="0" marL="0" rtl="0" algn="l">
              <a:spcBef>
                <a:spcPts val="0"/>
              </a:spcBef>
              <a:spcAft>
                <a:spcPts val="0"/>
              </a:spcAft>
              <a:buNone/>
            </a:pPr>
            <a:r>
              <a:t/>
            </a:r>
            <a:endParaRPr/>
          </a:p>
        </p:txBody>
      </p:sp>
      <p:pic>
        <p:nvPicPr>
          <p:cNvPr id="253" name="Google Shape;253;p44"/>
          <p:cNvPicPr preferRelativeResize="0"/>
          <p:nvPr/>
        </p:nvPicPr>
        <p:blipFill>
          <a:blip r:embed="rId3">
            <a:alphaModFix/>
          </a:blip>
          <a:stretch>
            <a:fillRect/>
          </a:stretch>
        </p:blipFill>
        <p:spPr>
          <a:xfrm>
            <a:off x="754738" y="1017725"/>
            <a:ext cx="7634514" cy="37350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Краткая история развития Linux</a:t>
            </a:r>
            <a:endParaRPr/>
          </a:p>
          <a:p>
            <a:pPr indent="0" lvl="0" marL="0" rtl="0" algn="l">
              <a:spcBef>
                <a:spcPts val="0"/>
              </a:spcBef>
              <a:spcAft>
                <a:spcPts val="0"/>
              </a:spcAft>
              <a:buNone/>
            </a:pPr>
            <a:r>
              <a:t/>
            </a:r>
            <a:endParaRPr/>
          </a:p>
        </p:txBody>
      </p:sp>
      <p:pic>
        <p:nvPicPr>
          <p:cNvPr id="259" name="Google Shape;259;p45"/>
          <p:cNvPicPr preferRelativeResize="0"/>
          <p:nvPr/>
        </p:nvPicPr>
        <p:blipFill>
          <a:blip r:embed="rId3">
            <a:alphaModFix/>
          </a:blip>
          <a:stretch>
            <a:fillRect/>
          </a:stretch>
        </p:blipFill>
        <p:spPr>
          <a:xfrm>
            <a:off x="639349" y="1114375"/>
            <a:ext cx="6901426" cy="1650351"/>
          </a:xfrm>
          <a:prstGeom prst="rect">
            <a:avLst/>
          </a:prstGeom>
          <a:noFill/>
          <a:ln>
            <a:noFill/>
          </a:ln>
        </p:spPr>
      </p:pic>
      <p:pic>
        <p:nvPicPr>
          <p:cNvPr id="260" name="Google Shape;260;p45"/>
          <p:cNvPicPr preferRelativeResize="0"/>
          <p:nvPr/>
        </p:nvPicPr>
        <p:blipFill>
          <a:blip r:embed="rId4">
            <a:alphaModFix/>
          </a:blip>
          <a:stretch>
            <a:fillRect/>
          </a:stretch>
        </p:blipFill>
        <p:spPr>
          <a:xfrm>
            <a:off x="750098" y="2861375"/>
            <a:ext cx="6679926" cy="20739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Пару слов о Windows</a:t>
            </a:r>
            <a:endParaRPr/>
          </a:p>
        </p:txBody>
      </p:sp>
      <p:pic>
        <p:nvPicPr>
          <p:cNvPr id="266" name="Google Shape;266;p46"/>
          <p:cNvPicPr preferRelativeResize="0"/>
          <p:nvPr/>
        </p:nvPicPr>
        <p:blipFill>
          <a:blip r:embed="rId3">
            <a:alphaModFix/>
          </a:blip>
          <a:stretch>
            <a:fillRect/>
          </a:stretch>
        </p:blipFill>
        <p:spPr>
          <a:xfrm>
            <a:off x="311700" y="1182025"/>
            <a:ext cx="5609250" cy="2369424"/>
          </a:xfrm>
          <a:prstGeom prst="rect">
            <a:avLst/>
          </a:prstGeom>
          <a:noFill/>
          <a:ln>
            <a:noFill/>
          </a:ln>
        </p:spPr>
      </p:pic>
      <p:pic>
        <p:nvPicPr>
          <p:cNvPr id="267" name="Google Shape;267;p46"/>
          <p:cNvPicPr preferRelativeResize="0"/>
          <p:nvPr/>
        </p:nvPicPr>
        <p:blipFill>
          <a:blip r:embed="rId4">
            <a:alphaModFix/>
          </a:blip>
          <a:stretch>
            <a:fillRect/>
          </a:stretch>
        </p:blipFill>
        <p:spPr>
          <a:xfrm>
            <a:off x="576125" y="3607200"/>
            <a:ext cx="7596726" cy="12872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Пару слов о Windows</a:t>
            </a:r>
            <a:endParaRPr/>
          </a:p>
        </p:txBody>
      </p:sp>
      <p:sp>
        <p:nvSpPr>
          <p:cNvPr id="273" name="Google Shape;273;p47"/>
          <p:cNvSpPr txBox="1"/>
          <p:nvPr>
            <p:ph idx="1" type="body"/>
          </p:nvPr>
        </p:nvSpPr>
        <p:spPr>
          <a:xfrm>
            <a:off x="311700" y="1152475"/>
            <a:ext cx="5772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ru" sz="1100">
                <a:solidFill>
                  <a:schemeClr val="dk1"/>
                </a:solidFill>
              </a:rPr>
              <a:t>Windows XP</a:t>
            </a:r>
            <a:r>
              <a:rPr lang="ru" sz="1100">
                <a:solidFill>
                  <a:schemeClr val="dk1"/>
                </a:solidFill>
              </a:rPr>
              <a:t> — 25 октября 2001</a:t>
            </a:r>
            <a:endParaRPr sz="1100">
              <a:solidFill>
                <a:schemeClr val="dk1"/>
              </a:solidFill>
            </a:endParaRPr>
          </a:p>
          <a:p>
            <a:pPr indent="0" lvl="0" marL="0" rtl="0" algn="l">
              <a:spcBef>
                <a:spcPts val="1200"/>
              </a:spcBef>
              <a:spcAft>
                <a:spcPts val="0"/>
              </a:spcAft>
              <a:buClr>
                <a:schemeClr val="dk1"/>
              </a:buClr>
              <a:buSzPts val="1100"/>
              <a:buFont typeface="Arial"/>
              <a:buNone/>
            </a:pPr>
            <a:r>
              <a:rPr b="1" lang="ru" sz="1100">
                <a:solidFill>
                  <a:schemeClr val="dk1"/>
                </a:solidFill>
              </a:rPr>
              <a:t>Windows Vista</a:t>
            </a:r>
            <a:r>
              <a:rPr lang="ru" sz="1100">
                <a:solidFill>
                  <a:schemeClr val="dk1"/>
                </a:solidFill>
              </a:rPr>
              <a:t> — 30 января 2007</a:t>
            </a:r>
            <a:endParaRPr sz="1100">
              <a:solidFill>
                <a:schemeClr val="dk1"/>
              </a:solidFill>
            </a:endParaRPr>
          </a:p>
          <a:p>
            <a:pPr indent="0" lvl="0" marL="0" rtl="0" algn="l">
              <a:spcBef>
                <a:spcPts val="1200"/>
              </a:spcBef>
              <a:spcAft>
                <a:spcPts val="0"/>
              </a:spcAft>
              <a:buNone/>
            </a:pPr>
            <a:r>
              <a:rPr b="1" lang="ru" sz="1100">
                <a:solidFill>
                  <a:schemeClr val="dk1"/>
                </a:solidFill>
              </a:rPr>
              <a:t>Windows 7</a:t>
            </a:r>
            <a:r>
              <a:rPr lang="ru" sz="1100">
                <a:solidFill>
                  <a:schemeClr val="dk1"/>
                </a:solidFill>
              </a:rPr>
              <a:t> — 22 октября 2009</a:t>
            </a:r>
            <a:endParaRPr sz="1100">
              <a:solidFill>
                <a:schemeClr val="dk1"/>
              </a:solidFill>
            </a:endParaRPr>
          </a:p>
          <a:p>
            <a:pPr indent="0" lvl="0" marL="0" rtl="0" algn="l">
              <a:spcBef>
                <a:spcPts val="1200"/>
              </a:spcBef>
              <a:spcAft>
                <a:spcPts val="0"/>
              </a:spcAft>
              <a:buClr>
                <a:schemeClr val="dk1"/>
              </a:buClr>
              <a:buSzPts val="1100"/>
              <a:buFont typeface="Arial"/>
              <a:buNone/>
            </a:pPr>
            <a:r>
              <a:rPr b="1" lang="ru" sz="1100">
                <a:solidFill>
                  <a:schemeClr val="dk1"/>
                </a:solidFill>
              </a:rPr>
              <a:t>Windows 8</a:t>
            </a:r>
            <a:r>
              <a:rPr lang="ru" sz="1100">
                <a:solidFill>
                  <a:schemeClr val="dk1"/>
                </a:solidFill>
              </a:rPr>
              <a:t> — 26 октября 2012</a:t>
            </a:r>
            <a:endParaRPr sz="1100">
              <a:solidFill>
                <a:schemeClr val="dk1"/>
              </a:solidFill>
            </a:endParaRPr>
          </a:p>
          <a:p>
            <a:pPr indent="0" lvl="0" marL="0" rtl="0" algn="l">
              <a:spcBef>
                <a:spcPts val="1200"/>
              </a:spcBef>
              <a:spcAft>
                <a:spcPts val="0"/>
              </a:spcAft>
              <a:buClr>
                <a:schemeClr val="dk1"/>
              </a:buClr>
              <a:buSzPts val="1100"/>
              <a:buFont typeface="Arial"/>
              <a:buNone/>
            </a:pPr>
            <a:r>
              <a:rPr b="1" lang="ru" sz="1100">
                <a:solidFill>
                  <a:schemeClr val="dk1"/>
                </a:solidFill>
              </a:rPr>
              <a:t>Windows 8.1</a:t>
            </a:r>
            <a:r>
              <a:rPr lang="ru" sz="1100">
                <a:solidFill>
                  <a:schemeClr val="dk1"/>
                </a:solidFill>
              </a:rPr>
              <a:t> — 17 октября 2013</a:t>
            </a:r>
            <a:endParaRPr sz="1100">
              <a:solidFill>
                <a:schemeClr val="dk1"/>
              </a:solidFill>
            </a:endParaRPr>
          </a:p>
          <a:p>
            <a:pPr indent="0" lvl="0" marL="0" rtl="0" algn="l">
              <a:spcBef>
                <a:spcPts val="1200"/>
              </a:spcBef>
              <a:spcAft>
                <a:spcPts val="0"/>
              </a:spcAft>
              <a:buClr>
                <a:schemeClr val="dk1"/>
              </a:buClr>
              <a:buSzPts val="1100"/>
              <a:buFont typeface="Arial"/>
              <a:buNone/>
            </a:pPr>
            <a:r>
              <a:rPr b="1" lang="ru" sz="1100">
                <a:solidFill>
                  <a:schemeClr val="dk1"/>
                </a:solidFill>
              </a:rPr>
              <a:t>Windows 10</a:t>
            </a:r>
            <a:r>
              <a:rPr lang="ru" sz="1100">
                <a:solidFill>
                  <a:schemeClr val="dk1"/>
                </a:solidFill>
              </a:rPr>
              <a:t> — 29 июля 2015</a:t>
            </a:r>
            <a:endParaRPr sz="1100">
              <a:solidFill>
                <a:schemeClr val="dk1"/>
              </a:solidFill>
            </a:endParaRPr>
          </a:p>
          <a:p>
            <a:pPr indent="0" lvl="0" marL="0" rtl="0" algn="l">
              <a:spcBef>
                <a:spcPts val="1200"/>
              </a:spcBef>
              <a:spcAft>
                <a:spcPts val="0"/>
              </a:spcAft>
              <a:buNone/>
            </a:pPr>
            <a:r>
              <a:rPr b="1" lang="ru" sz="1100">
                <a:solidFill>
                  <a:schemeClr val="dk1"/>
                </a:solidFill>
              </a:rPr>
              <a:t>Windows 11</a:t>
            </a:r>
            <a:r>
              <a:rPr lang="ru" sz="1100">
                <a:solidFill>
                  <a:schemeClr val="dk1"/>
                </a:solidFill>
              </a:rPr>
              <a:t> — 5 октября 202</a:t>
            </a:r>
            <a:r>
              <a:rPr lang="ru" sz="1100">
                <a:solidFill>
                  <a:schemeClr val="dk1"/>
                </a:solidFill>
              </a:rPr>
              <a:t>1</a:t>
            </a:r>
            <a:endParaRPr sz="1100">
              <a:solidFill>
                <a:schemeClr val="dk1"/>
              </a:solidFill>
            </a:endParaRPr>
          </a:p>
          <a:p>
            <a:pPr indent="0" lvl="0" marL="0" rtl="0" algn="l">
              <a:spcBef>
                <a:spcPts val="1200"/>
              </a:spcBef>
              <a:spcAft>
                <a:spcPts val="0"/>
              </a:spcAft>
              <a:buNone/>
            </a:pPr>
            <a:r>
              <a:t/>
            </a:r>
            <a:endParaRPr sz="1100">
              <a:solidFill>
                <a:schemeClr val="dk1"/>
              </a:solidFill>
            </a:endParaRPr>
          </a:p>
          <a:p>
            <a:pPr indent="0" lvl="0" marL="0" rtl="0" algn="l">
              <a:spcBef>
                <a:spcPts val="1200"/>
              </a:spcBef>
              <a:spcAft>
                <a:spcPts val="1200"/>
              </a:spcAft>
              <a:buNone/>
            </a:pPr>
            <a:r>
              <a:t/>
            </a:r>
            <a:endParaRPr sz="1100">
              <a:solidFill>
                <a:schemeClr val="dk1"/>
              </a:solidFill>
            </a:endParaRPr>
          </a:p>
        </p:txBody>
      </p:sp>
      <p:pic>
        <p:nvPicPr>
          <p:cNvPr id="274" name="Google Shape;274;p47"/>
          <p:cNvPicPr preferRelativeResize="0"/>
          <p:nvPr/>
        </p:nvPicPr>
        <p:blipFill>
          <a:blip r:embed="rId3">
            <a:alphaModFix/>
          </a:blip>
          <a:stretch>
            <a:fillRect/>
          </a:stretch>
        </p:blipFill>
        <p:spPr>
          <a:xfrm>
            <a:off x="6084300" y="1152474"/>
            <a:ext cx="2748000" cy="276861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48"/>
          <p:cNvPicPr preferRelativeResize="0"/>
          <p:nvPr/>
        </p:nvPicPr>
        <p:blipFill>
          <a:blip r:embed="rId3">
            <a:alphaModFix/>
          </a:blip>
          <a:stretch>
            <a:fillRect/>
          </a:stretch>
        </p:blipFill>
        <p:spPr>
          <a:xfrm>
            <a:off x="645150" y="0"/>
            <a:ext cx="7853704" cy="2685400"/>
          </a:xfrm>
          <a:prstGeom prst="rect">
            <a:avLst/>
          </a:prstGeom>
          <a:noFill/>
          <a:ln>
            <a:noFill/>
          </a:ln>
        </p:spPr>
      </p:pic>
      <p:pic>
        <p:nvPicPr>
          <p:cNvPr id="280" name="Google Shape;280;p48"/>
          <p:cNvPicPr preferRelativeResize="0"/>
          <p:nvPr/>
        </p:nvPicPr>
        <p:blipFill>
          <a:blip r:embed="rId4">
            <a:alphaModFix/>
          </a:blip>
          <a:stretch>
            <a:fillRect/>
          </a:stretch>
        </p:blipFill>
        <p:spPr>
          <a:xfrm>
            <a:off x="828537" y="2685400"/>
            <a:ext cx="7486924" cy="24222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49"/>
          <p:cNvPicPr preferRelativeResize="0"/>
          <p:nvPr/>
        </p:nvPicPr>
        <p:blipFill>
          <a:blip r:embed="rId3">
            <a:alphaModFix/>
          </a:blip>
          <a:stretch>
            <a:fillRect/>
          </a:stretch>
        </p:blipFill>
        <p:spPr>
          <a:xfrm>
            <a:off x="0" y="103075"/>
            <a:ext cx="9050401" cy="1705500"/>
          </a:xfrm>
          <a:prstGeom prst="rect">
            <a:avLst/>
          </a:prstGeom>
          <a:noFill/>
          <a:ln>
            <a:noFill/>
          </a:ln>
        </p:spPr>
      </p:pic>
      <p:pic>
        <p:nvPicPr>
          <p:cNvPr id="286" name="Google Shape;286;p49"/>
          <p:cNvPicPr preferRelativeResize="0"/>
          <p:nvPr/>
        </p:nvPicPr>
        <p:blipFill>
          <a:blip r:embed="rId4">
            <a:alphaModFix/>
          </a:blip>
          <a:stretch>
            <a:fillRect/>
          </a:stretch>
        </p:blipFill>
        <p:spPr>
          <a:xfrm>
            <a:off x="152400" y="1808587"/>
            <a:ext cx="8839199" cy="1610699"/>
          </a:xfrm>
          <a:prstGeom prst="rect">
            <a:avLst/>
          </a:prstGeom>
          <a:noFill/>
          <a:ln>
            <a:noFill/>
          </a:ln>
        </p:spPr>
      </p:pic>
      <p:pic>
        <p:nvPicPr>
          <p:cNvPr id="287" name="Google Shape;287;p49"/>
          <p:cNvPicPr preferRelativeResize="0"/>
          <p:nvPr/>
        </p:nvPicPr>
        <p:blipFill>
          <a:blip r:embed="rId5">
            <a:alphaModFix/>
          </a:blip>
          <a:stretch>
            <a:fillRect/>
          </a:stretch>
        </p:blipFill>
        <p:spPr>
          <a:xfrm>
            <a:off x="390626" y="3419275"/>
            <a:ext cx="8362761" cy="1610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50"/>
          <p:cNvPicPr preferRelativeResize="0"/>
          <p:nvPr/>
        </p:nvPicPr>
        <p:blipFill>
          <a:blip r:embed="rId3">
            <a:alphaModFix/>
          </a:blip>
          <a:stretch>
            <a:fillRect/>
          </a:stretch>
        </p:blipFill>
        <p:spPr>
          <a:xfrm>
            <a:off x="152400" y="44825"/>
            <a:ext cx="8839201" cy="2060361"/>
          </a:xfrm>
          <a:prstGeom prst="rect">
            <a:avLst/>
          </a:prstGeom>
          <a:noFill/>
          <a:ln>
            <a:noFill/>
          </a:ln>
        </p:spPr>
      </p:pic>
      <p:pic>
        <p:nvPicPr>
          <p:cNvPr id="293" name="Google Shape;293;p50"/>
          <p:cNvPicPr preferRelativeResize="0"/>
          <p:nvPr/>
        </p:nvPicPr>
        <p:blipFill>
          <a:blip r:embed="rId4">
            <a:alphaModFix/>
          </a:blip>
          <a:stretch>
            <a:fillRect/>
          </a:stretch>
        </p:blipFill>
        <p:spPr>
          <a:xfrm>
            <a:off x="152400" y="2105186"/>
            <a:ext cx="8839199" cy="1756209"/>
          </a:xfrm>
          <a:prstGeom prst="rect">
            <a:avLst/>
          </a:prstGeom>
          <a:noFill/>
          <a:ln>
            <a:noFill/>
          </a:ln>
        </p:spPr>
      </p:pic>
      <p:pic>
        <p:nvPicPr>
          <p:cNvPr id="294" name="Google Shape;294;p50"/>
          <p:cNvPicPr preferRelativeResize="0"/>
          <p:nvPr/>
        </p:nvPicPr>
        <p:blipFill>
          <a:blip r:embed="rId5">
            <a:alphaModFix/>
          </a:blip>
          <a:stretch>
            <a:fillRect/>
          </a:stretch>
        </p:blipFill>
        <p:spPr>
          <a:xfrm>
            <a:off x="893975" y="3861395"/>
            <a:ext cx="7356059" cy="97730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51"/>
          <p:cNvPicPr preferRelativeResize="0"/>
          <p:nvPr/>
        </p:nvPicPr>
        <p:blipFill>
          <a:blip r:embed="rId3">
            <a:alphaModFix/>
          </a:blip>
          <a:stretch>
            <a:fillRect/>
          </a:stretch>
        </p:blipFill>
        <p:spPr>
          <a:xfrm>
            <a:off x="152400" y="152400"/>
            <a:ext cx="8839200" cy="4330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Современные операционные системы</a:t>
            </a:r>
            <a:endParaRPr/>
          </a:p>
        </p:txBody>
      </p:sp>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ru"/>
              <a:t>FreeBSD / OpenBSD / NetBSD — стабильные Unix-подобные ОС для сетевых сервисов, firewall и телекоммуникаций.</a:t>
            </a:r>
            <a:endParaRPr/>
          </a:p>
          <a:p>
            <a:pPr indent="0" lvl="0" marL="0" marR="0" rtl="0" algn="l">
              <a:lnSpc>
                <a:spcPct val="115000"/>
              </a:lnSpc>
              <a:spcBef>
                <a:spcPts val="1200"/>
              </a:spcBef>
              <a:spcAft>
                <a:spcPts val="0"/>
              </a:spcAft>
              <a:buNone/>
            </a:pPr>
            <a:r>
              <a:rPr lang="ru"/>
              <a:t>VxWorks — ОС </a:t>
            </a:r>
            <a:r>
              <a:rPr b="1" lang="ru"/>
              <a:t>реального времени</a:t>
            </a:r>
            <a:r>
              <a:rPr lang="ru"/>
              <a:t>, используется в авиации, спутниках и робототехнике.</a:t>
            </a:r>
            <a:endParaRPr/>
          </a:p>
          <a:p>
            <a:pPr indent="0" lvl="0" marL="0" marR="0" rtl="0" algn="l">
              <a:lnSpc>
                <a:spcPct val="115000"/>
              </a:lnSpc>
              <a:spcBef>
                <a:spcPts val="1200"/>
              </a:spcBef>
              <a:spcAft>
                <a:spcPts val="0"/>
              </a:spcAft>
              <a:buNone/>
            </a:pPr>
            <a:r>
              <a:rPr lang="ru"/>
              <a:t>QNX — ОС реального времени для автомобильных систем, промышленного оборудования и встроенных устройств.</a:t>
            </a:r>
            <a:endParaRPr/>
          </a:p>
          <a:p>
            <a:pPr indent="0" lvl="0" marL="0" marR="0" rtl="0" algn="l">
              <a:lnSpc>
                <a:spcPct val="115000"/>
              </a:lnSpc>
              <a:spcBef>
                <a:spcPts val="1200"/>
              </a:spcBef>
              <a:spcAft>
                <a:spcPts val="0"/>
              </a:spcAft>
              <a:buNone/>
            </a:pPr>
            <a:r>
              <a:rPr lang="ru"/>
              <a:t>FreeRTOS — легкая ОС реального времени для микроконтроллеров и IoT-устройств.</a:t>
            </a:r>
            <a:endParaRPr/>
          </a:p>
          <a:p>
            <a:pPr indent="0" lvl="0" marL="0" marR="0" rtl="0" algn="l">
              <a:lnSpc>
                <a:spcPct val="115000"/>
              </a:lnSpc>
              <a:spcBef>
                <a:spcPts val="1200"/>
              </a:spcBef>
              <a:spcAft>
                <a:spcPts val="0"/>
              </a:spcAft>
              <a:buNone/>
            </a:pPr>
            <a:r>
              <a:rPr lang="ru"/>
              <a:t>Zephyr — микроядро для современных встраиваемых систем и IoT.</a:t>
            </a:r>
            <a:endParaRPr/>
          </a:p>
          <a:p>
            <a:pPr indent="0" lvl="0" marL="0" marR="0" rtl="0" algn="l">
              <a:lnSpc>
                <a:spcPct val="115000"/>
              </a:lnSpc>
              <a:spcBef>
                <a:spcPts val="1200"/>
              </a:spcBef>
              <a:spcAft>
                <a:spcPts val="0"/>
              </a:spcAft>
              <a:buNone/>
            </a:pPr>
            <a:r>
              <a:rPr lang="ru"/>
              <a:t>VMware ESXi / Proxmox / Hyper-V — </a:t>
            </a:r>
            <a:r>
              <a:rPr b="1" lang="ru"/>
              <a:t>гипервизоры</a:t>
            </a:r>
            <a:r>
              <a:rPr lang="ru"/>
              <a:t> для виртуализации серверов и дата-центров.</a:t>
            </a:r>
            <a:endParaRPr/>
          </a:p>
          <a:p>
            <a:pPr indent="0" lvl="0" marL="0" marR="0" rtl="0" algn="l">
              <a:lnSpc>
                <a:spcPct val="115000"/>
              </a:lnSpc>
              <a:spcBef>
                <a:spcPts val="1200"/>
              </a:spcBef>
              <a:spcAft>
                <a:spcPts val="0"/>
              </a:spcAft>
              <a:buNone/>
            </a:pPr>
            <a:r>
              <a:rPr lang="ru"/>
              <a:t>Cray Linux Environment (CLE) — операционная система для суперкомпьютеров Cray.</a:t>
            </a:r>
            <a:endParaRPr/>
          </a:p>
          <a:p>
            <a:pPr indent="0" lvl="0" marL="0" marR="0" rtl="0" algn="l">
              <a:lnSpc>
                <a:spcPct val="115000"/>
              </a:lnSpc>
              <a:spcBef>
                <a:spcPts val="1200"/>
              </a:spcBef>
              <a:spcAft>
                <a:spcPts val="0"/>
              </a:spcAft>
              <a:buNone/>
            </a:pPr>
            <a:r>
              <a:rPr lang="ru"/>
              <a:t>IBM z/OS — мейнфреймовая ОС для банковских и корпоративных операций.</a:t>
            </a:r>
            <a:endParaRPr/>
          </a:p>
          <a:p>
            <a:pPr indent="0" lvl="0" marL="0" marR="0" rtl="0" algn="l">
              <a:lnSpc>
                <a:spcPct val="115000"/>
              </a:lnSpc>
              <a:spcBef>
                <a:spcPts val="1200"/>
              </a:spcBef>
              <a:spcAft>
                <a:spcPts val="1200"/>
              </a:spcAft>
              <a:buNone/>
            </a:pPr>
            <a:r>
              <a:rPr lang="ru"/>
              <a:t>CoreOS / RancherOS — </a:t>
            </a:r>
            <a:r>
              <a:rPr b="1" lang="ru"/>
              <a:t>контейнерные</a:t>
            </a:r>
            <a:r>
              <a:rPr lang="ru"/>
              <a:t> ОС для облачных сервисов и Kubernetes.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Современные мобильные ОС (Android, iOS)</a:t>
            </a:r>
            <a:endParaRPr/>
          </a:p>
        </p:txBody>
      </p:sp>
      <p:pic>
        <p:nvPicPr>
          <p:cNvPr id="305" name="Google Shape;305;p52"/>
          <p:cNvPicPr preferRelativeResize="0"/>
          <p:nvPr/>
        </p:nvPicPr>
        <p:blipFill>
          <a:blip r:embed="rId3">
            <a:alphaModFix/>
          </a:blip>
          <a:stretch>
            <a:fillRect/>
          </a:stretch>
        </p:blipFill>
        <p:spPr>
          <a:xfrm>
            <a:off x="152400" y="1483338"/>
            <a:ext cx="8839199" cy="217681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Архитектура современного компьютера</a:t>
            </a:r>
            <a:endParaRPr/>
          </a:p>
        </p:txBody>
      </p:sp>
      <p:pic>
        <p:nvPicPr>
          <p:cNvPr id="311" name="Google Shape;311;p53"/>
          <p:cNvPicPr preferRelativeResize="0"/>
          <p:nvPr/>
        </p:nvPicPr>
        <p:blipFill>
          <a:blip r:embed="rId3">
            <a:alphaModFix/>
          </a:blip>
          <a:stretch>
            <a:fillRect/>
          </a:stretch>
        </p:blipFill>
        <p:spPr>
          <a:xfrm>
            <a:off x="152400" y="1538063"/>
            <a:ext cx="8839204" cy="206737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ru"/>
              <a:t>Процессор</a:t>
            </a:r>
            <a:endParaRPr/>
          </a:p>
          <a:p>
            <a:pPr indent="0" lvl="0" marL="0" rtl="0" algn="l">
              <a:spcBef>
                <a:spcPts val="0"/>
              </a:spcBef>
              <a:spcAft>
                <a:spcPts val="0"/>
              </a:spcAft>
              <a:buNone/>
            </a:pPr>
            <a:r>
              <a:t/>
            </a:r>
            <a:endParaRPr/>
          </a:p>
        </p:txBody>
      </p:sp>
      <p:sp>
        <p:nvSpPr>
          <p:cNvPr id="317" name="Google Shape;317;p54"/>
          <p:cNvSpPr txBox="1"/>
          <p:nvPr>
            <p:ph idx="1" type="body"/>
          </p:nvPr>
        </p:nvSpPr>
        <p:spPr>
          <a:xfrm>
            <a:off x="311700" y="1017725"/>
            <a:ext cx="8520600" cy="3551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ru"/>
              <a:t>архитектура процессора: CISC (x86, x86_64) и RISC (ARM, RISC-V)</a:t>
            </a:r>
            <a:endParaRPr/>
          </a:p>
          <a:p>
            <a:pPr indent="-342900" lvl="0" marL="457200" rtl="0" algn="l">
              <a:spcBef>
                <a:spcPts val="0"/>
              </a:spcBef>
              <a:spcAft>
                <a:spcPts val="0"/>
              </a:spcAft>
              <a:buSzPts val="1800"/>
              <a:buChar char="-"/>
            </a:pPr>
            <a:r>
              <a:rPr lang="ru"/>
              <a:t>многоядерность</a:t>
            </a:r>
            <a:endParaRPr/>
          </a:p>
          <a:p>
            <a:pPr indent="-342900" lvl="0" marL="457200" rtl="0" algn="l">
              <a:spcBef>
                <a:spcPts val="0"/>
              </a:spcBef>
              <a:spcAft>
                <a:spcPts val="0"/>
              </a:spcAft>
              <a:buSzPts val="1800"/>
              <a:buChar char="-"/>
            </a:pPr>
            <a:r>
              <a:rPr lang="ru"/>
              <a:t>технология гипертрейдинга (логические процессоры)</a:t>
            </a:r>
            <a:endParaRPr/>
          </a:p>
          <a:p>
            <a:pPr indent="-342900" lvl="0" marL="457200" rtl="0" algn="l">
              <a:spcBef>
                <a:spcPts val="0"/>
              </a:spcBef>
              <a:spcAft>
                <a:spcPts val="0"/>
              </a:spcAft>
              <a:buSzPts val="1800"/>
              <a:buChar char="-"/>
            </a:pPr>
            <a:r>
              <a:rPr lang="ru"/>
              <a:t>кэши процессора (L1, L2, L3)</a:t>
            </a:r>
            <a:endParaRPr/>
          </a:p>
        </p:txBody>
      </p:sp>
      <p:pic>
        <p:nvPicPr>
          <p:cNvPr id="318" name="Google Shape;318;p54"/>
          <p:cNvPicPr preferRelativeResize="0"/>
          <p:nvPr/>
        </p:nvPicPr>
        <p:blipFill>
          <a:blip r:embed="rId3">
            <a:alphaModFix/>
          </a:blip>
          <a:stretch>
            <a:fillRect/>
          </a:stretch>
        </p:blipFill>
        <p:spPr>
          <a:xfrm>
            <a:off x="6037525" y="2148000"/>
            <a:ext cx="2794775" cy="27947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CISC архитектура</a:t>
            </a:r>
            <a:r>
              <a:rPr lang="ru"/>
              <a:t> </a:t>
            </a:r>
            <a:r>
              <a:rPr lang="ru"/>
              <a:t>(Complex Instruction Set Computer)</a:t>
            </a:r>
            <a:endParaRPr/>
          </a:p>
          <a:p>
            <a:pPr indent="0" lvl="0" marL="0" rtl="0" algn="l">
              <a:spcBef>
                <a:spcPts val="0"/>
              </a:spcBef>
              <a:spcAft>
                <a:spcPts val="0"/>
              </a:spcAft>
              <a:buNone/>
            </a:pPr>
            <a:r>
              <a:t/>
            </a:r>
            <a:endParaRPr/>
          </a:p>
        </p:txBody>
      </p:sp>
      <p:sp>
        <p:nvSpPr>
          <p:cNvPr id="324" name="Google Shape;324;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ru"/>
              <a:t>CISC — это архитектура с «сложным набором команд». Процессор умеет выполнять довольно сложные инструкции за один такт или несколько тактов, каждая инструкция может делать несколько операций.</a:t>
            </a:r>
            <a:endParaRPr/>
          </a:p>
          <a:p>
            <a:pPr indent="0" lvl="0" marL="0" marR="0" rtl="0" algn="l">
              <a:lnSpc>
                <a:spcPct val="115000"/>
              </a:lnSpc>
              <a:spcBef>
                <a:spcPts val="1200"/>
              </a:spcBef>
              <a:spcAft>
                <a:spcPts val="0"/>
              </a:spcAft>
              <a:buNone/>
            </a:pPr>
            <a:r>
              <a:rPr lang="ru"/>
              <a:t>Меньше инструкций в коде: программы могут быть короче, так как одна команда делает много работы.</a:t>
            </a:r>
            <a:endParaRPr/>
          </a:p>
          <a:p>
            <a:pPr indent="0" lvl="0" marL="0" marR="0" rtl="0" algn="l">
              <a:lnSpc>
                <a:spcPct val="115000"/>
              </a:lnSpc>
              <a:spcBef>
                <a:spcPts val="1200"/>
              </a:spcBef>
              <a:spcAft>
                <a:spcPts val="0"/>
              </a:spcAft>
              <a:buNone/>
            </a:pPr>
            <a:r>
              <a:rPr lang="ru"/>
              <a:t>примеры: x86, x86_64 (AMD64)</a:t>
            </a:r>
            <a:endParaRPr/>
          </a:p>
          <a:p>
            <a:pPr indent="0" lvl="0" marL="0" marR="0" rtl="0" algn="l">
              <a:lnSpc>
                <a:spcPct val="115000"/>
              </a:lnSpc>
              <a:spcBef>
                <a:spcPts val="1200"/>
              </a:spcBef>
              <a:spcAft>
                <a:spcPts val="0"/>
              </a:spcAft>
              <a:buNone/>
            </a:pPr>
            <a:r>
              <a:rPr lang="ru"/>
              <a:t>Плюсы: 1) Компактный машинный код. 2) Удобно для сложных вычислений на низком уровне.</a:t>
            </a:r>
            <a:endParaRPr/>
          </a:p>
          <a:p>
            <a:pPr indent="0" lvl="0" marL="0" marR="0" rtl="0" algn="l">
              <a:lnSpc>
                <a:spcPct val="115000"/>
              </a:lnSpc>
              <a:spcBef>
                <a:spcPts val="1200"/>
              </a:spcBef>
              <a:spcAft>
                <a:spcPts val="1200"/>
              </a:spcAft>
              <a:buNone/>
            </a:pPr>
            <a:r>
              <a:rPr lang="ru"/>
              <a:t>Минусы: 1) Сложнее декодировать инструкции — процессор может быть медленнее. 2) Дизайн процессора более сложный и дорогой.</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RISC архитектура (</a:t>
            </a:r>
            <a:r>
              <a:rPr lang="ru"/>
              <a:t>Reduced Instruction Set Computer</a:t>
            </a:r>
            <a:r>
              <a:rPr lang="ru"/>
              <a:t>)</a:t>
            </a:r>
            <a:endParaRPr/>
          </a:p>
          <a:p>
            <a:pPr indent="0" lvl="0" marL="0" rtl="0" algn="l">
              <a:spcBef>
                <a:spcPts val="0"/>
              </a:spcBef>
              <a:spcAft>
                <a:spcPts val="0"/>
              </a:spcAft>
              <a:buNone/>
            </a:pPr>
            <a:r>
              <a:t/>
            </a:r>
            <a:endParaRPr/>
          </a:p>
        </p:txBody>
      </p:sp>
      <p:sp>
        <p:nvSpPr>
          <p:cNvPr id="330" name="Google Shape;330;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10000"/>
          </a:bodyPr>
          <a:lstStyle/>
          <a:p>
            <a:pPr indent="0" lvl="0" marL="0" marR="0" rtl="0" algn="l">
              <a:lnSpc>
                <a:spcPct val="115000"/>
              </a:lnSpc>
              <a:spcBef>
                <a:spcPts val="0"/>
              </a:spcBef>
              <a:spcAft>
                <a:spcPts val="0"/>
              </a:spcAft>
              <a:buNone/>
            </a:pPr>
            <a:r>
              <a:rPr lang="ru"/>
              <a:t>CISC — это архитектура с «сложным набором команд». Процессор умеет RISC — это архитектура с «</a:t>
            </a:r>
            <a:r>
              <a:rPr lang="ru"/>
              <a:t>упрощенным</a:t>
            </a:r>
            <a:r>
              <a:rPr lang="ru"/>
              <a:t> набором команд». Каждая инструкция выполняет только одну простую операцию, но за один такт. Сложные действия строятся комбинацией простых инструкций.Одинаковая длина инструкций: упрощает декодирование. Регистровая архитектура: операции выполняются в регистрах, а не напрямую с памятью (память только для загрузки/сохранения). Пайплайнинг: легко реализовать конвейер, что ускоряет выполнение инструкций.</a:t>
            </a:r>
            <a:endParaRPr/>
          </a:p>
          <a:p>
            <a:pPr indent="0" lvl="0" marL="0" marR="0" rtl="0" algn="l">
              <a:lnSpc>
                <a:spcPct val="115000"/>
              </a:lnSpc>
              <a:spcBef>
                <a:spcPts val="1200"/>
              </a:spcBef>
              <a:spcAft>
                <a:spcPts val="0"/>
              </a:spcAft>
              <a:buNone/>
            </a:pPr>
            <a:r>
              <a:rPr lang="ru"/>
              <a:t>Примеры:</a:t>
            </a:r>
            <a:br>
              <a:rPr lang="ru"/>
            </a:br>
            <a:r>
              <a:rPr lang="ru"/>
              <a:t>ARM, RISC-V.</a:t>
            </a:r>
            <a:endParaRPr/>
          </a:p>
          <a:p>
            <a:pPr indent="0" lvl="0" marL="0" marR="0" rtl="0" algn="l">
              <a:lnSpc>
                <a:spcPct val="115000"/>
              </a:lnSpc>
              <a:spcBef>
                <a:spcPts val="1200"/>
              </a:spcBef>
              <a:spcAft>
                <a:spcPts val="0"/>
              </a:spcAft>
              <a:buNone/>
            </a:pPr>
            <a:r>
              <a:rPr lang="ru"/>
              <a:t>Плюсы: 1) Более высокая скорость исполнения благодаря простым инструкциям и конвейеру. 2) Легче проектировать и масштабировать.</a:t>
            </a:r>
            <a:endParaRPr/>
          </a:p>
          <a:p>
            <a:pPr indent="0" lvl="0" marL="0" marR="0" rtl="0" algn="l">
              <a:lnSpc>
                <a:spcPct val="115000"/>
              </a:lnSpc>
              <a:spcBef>
                <a:spcPts val="1200"/>
              </a:spcBef>
              <a:spcAft>
                <a:spcPts val="1200"/>
              </a:spcAft>
              <a:buNone/>
            </a:pPr>
            <a:r>
              <a:rPr lang="ru"/>
              <a:t>Минусы: 1) Программы могут быть длиннее, так как одна операция = одна простая команда. 2) Больше операций обращения к памяти.</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CISC и RISC архитектуры</a:t>
            </a:r>
            <a:endParaRPr/>
          </a:p>
        </p:txBody>
      </p:sp>
      <p:pic>
        <p:nvPicPr>
          <p:cNvPr id="336" name="Google Shape;336;p57"/>
          <p:cNvPicPr preferRelativeResize="0"/>
          <p:nvPr/>
        </p:nvPicPr>
        <p:blipFill>
          <a:blip r:embed="rId3">
            <a:alphaModFix/>
          </a:blip>
          <a:stretch>
            <a:fillRect/>
          </a:stretch>
        </p:blipFill>
        <p:spPr>
          <a:xfrm>
            <a:off x="0" y="1080733"/>
            <a:ext cx="9143999" cy="2082534"/>
          </a:xfrm>
          <a:prstGeom prst="rect">
            <a:avLst/>
          </a:prstGeom>
          <a:noFill/>
          <a:ln>
            <a:noFill/>
          </a:ln>
        </p:spPr>
      </p:pic>
      <p:pic>
        <p:nvPicPr>
          <p:cNvPr id="337" name="Google Shape;337;p57"/>
          <p:cNvPicPr preferRelativeResize="0"/>
          <p:nvPr/>
        </p:nvPicPr>
        <p:blipFill>
          <a:blip r:embed="rId4">
            <a:alphaModFix/>
          </a:blip>
          <a:stretch>
            <a:fillRect/>
          </a:stretch>
        </p:blipFill>
        <p:spPr>
          <a:xfrm>
            <a:off x="0" y="3112762"/>
            <a:ext cx="9143999" cy="186901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CISC и RISC архитектуры</a:t>
            </a:r>
            <a:endParaRPr/>
          </a:p>
        </p:txBody>
      </p:sp>
      <p:pic>
        <p:nvPicPr>
          <p:cNvPr id="343" name="Google Shape;343;p58"/>
          <p:cNvPicPr preferRelativeResize="0"/>
          <p:nvPr/>
        </p:nvPicPr>
        <p:blipFill>
          <a:blip r:embed="rId3">
            <a:alphaModFix/>
          </a:blip>
          <a:stretch>
            <a:fillRect/>
          </a:stretch>
        </p:blipFill>
        <p:spPr>
          <a:xfrm>
            <a:off x="0" y="1113025"/>
            <a:ext cx="9144000" cy="2118825"/>
          </a:xfrm>
          <a:prstGeom prst="rect">
            <a:avLst/>
          </a:prstGeom>
          <a:noFill/>
          <a:ln>
            <a:noFill/>
          </a:ln>
        </p:spPr>
      </p:pic>
      <p:pic>
        <p:nvPicPr>
          <p:cNvPr id="344" name="Google Shape;344;p58"/>
          <p:cNvPicPr preferRelativeResize="0"/>
          <p:nvPr/>
        </p:nvPicPr>
        <p:blipFill>
          <a:blip r:embed="rId4">
            <a:alphaModFix/>
          </a:blip>
          <a:stretch>
            <a:fillRect/>
          </a:stretch>
        </p:blipFill>
        <p:spPr>
          <a:xfrm>
            <a:off x="0" y="3174275"/>
            <a:ext cx="9143998" cy="186635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RISC архитектура</a:t>
            </a:r>
            <a:endParaRPr/>
          </a:p>
        </p:txBody>
      </p:sp>
      <p:pic>
        <p:nvPicPr>
          <p:cNvPr id="350" name="Google Shape;350;p59"/>
          <p:cNvPicPr preferRelativeResize="0"/>
          <p:nvPr/>
        </p:nvPicPr>
        <p:blipFill>
          <a:blip r:embed="rId3">
            <a:alphaModFix/>
          </a:blip>
          <a:stretch>
            <a:fillRect/>
          </a:stretch>
        </p:blipFill>
        <p:spPr>
          <a:xfrm>
            <a:off x="633763" y="1017725"/>
            <a:ext cx="7876476" cy="2491175"/>
          </a:xfrm>
          <a:prstGeom prst="rect">
            <a:avLst/>
          </a:prstGeom>
          <a:noFill/>
          <a:ln>
            <a:noFill/>
          </a:ln>
        </p:spPr>
      </p:pic>
      <p:pic>
        <p:nvPicPr>
          <p:cNvPr id="351" name="Google Shape;351;p59"/>
          <p:cNvPicPr preferRelativeResize="0"/>
          <p:nvPr/>
        </p:nvPicPr>
        <p:blipFill>
          <a:blip r:embed="rId4">
            <a:alphaModFix/>
          </a:blip>
          <a:stretch>
            <a:fillRect/>
          </a:stretch>
        </p:blipFill>
        <p:spPr>
          <a:xfrm>
            <a:off x="311700" y="3508907"/>
            <a:ext cx="8691676" cy="1686868"/>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RISC архитектура</a:t>
            </a:r>
            <a:endParaRPr/>
          </a:p>
        </p:txBody>
      </p:sp>
      <p:pic>
        <p:nvPicPr>
          <p:cNvPr id="357" name="Google Shape;357;p60"/>
          <p:cNvPicPr preferRelativeResize="0"/>
          <p:nvPr/>
        </p:nvPicPr>
        <p:blipFill>
          <a:blip r:embed="rId3">
            <a:alphaModFix/>
          </a:blip>
          <a:stretch>
            <a:fillRect/>
          </a:stretch>
        </p:blipFill>
        <p:spPr>
          <a:xfrm>
            <a:off x="152400" y="913650"/>
            <a:ext cx="8839198" cy="1583140"/>
          </a:xfrm>
          <a:prstGeom prst="rect">
            <a:avLst/>
          </a:prstGeom>
          <a:noFill/>
          <a:ln>
            <a:noFill/>
          </a:ln>
        </p:spPr>
      </p:pic>
      <p:pic>
        <p:nvPicPr>
          <p:cNvPr id="358" name="Google Shape;358;p60"/>
          <p:cNvPicPr preferRelativeResize="0"/>
          <p:nvPr/>
        </p:nvPicPr>
        <p:blipFill>
          <a:blip r:embed="rId4">
            <a:alphaModFix/>
          </a:blip>
          <a:stretch>
            <a:fillRect/>
          </a:stretch>
        </p:blipFill>
        <p:spPr>
          <a:xfrm>
            <a:off x="152400" y="2374115"/>
            <a:ext cx="8839199" cy="1628976"/>
          </a:xfrm>
          <a:prstGeom prst="rect">
            <a:avLst/>
          </a:prstGeom>
          <a:noFill/>
          <a:ln>
            <a:noFill/>
          </a:ln>
        </p:spPr>
      </p:pic>
      <p:pic>
        <p:nvPicPr>
          <p:cNvPr id="359" name="Google Shape;359;p60"/>
          <p:cNvPicPr preferRelativeResize="0"/>
          <p:nvPr/>
        </p:nvPicPr>
        <p:blipFill>
          <a:blip r:embed="rId5">
            <a:alphaModFix/>
          </a:blip>
          <a:stretch>
            <a:fillRect/>
          </a:stretch>
        </p:blipFill>
        <p:spPr>
          <a:xfrm>
            <a:off x="742300" y="4003100"/>
            <a:ext cx="7659402" cy="8988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Многоядерность</a:t>
            </a:r>
            <a:endParaRPr/>
          </a:p>
        </p:txBody>
      </p:sp>
      <p:sp>
        <p:nvSpPr>
          <p:cNvPr id="365" name="Google Shape;365;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lang="ru"/>
              <a:t>Ядро процессора — это независимый вычислительный блок внутри CPU, который способен самостоятельно выполнять инструкции.</a:t>
            </a:r>
            <a:endParaRPr/>
          </a:p>
          <a:p>
            <a:pPr indent="0" lvl="0" marL="0" marR="0" rtl="0" algn="l">
              <a:lnSpc>
                <a:spcPct val="115000"/>
              </a:lnSpc>
              <a:spcBef>
                <a:spcPts val="1200"/>
              </a:spcBef>
              <a:spcAft>
                <a:spcPts val="0"/>
              </a:spcAft>
              <a:buNone/>
            </a:pPr>
            <a:r>
              <a:rPr lang="ru"/>
              <a:t>Другими словами, каждое ядро — это мини-процессор внутри одного физического процессора.</a:t>
            </a:r>
            <a:endParaRPr sz="1100">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Эволюция вычислительных систем</a:t>
            </a:r>
            <a:endParaRPr/>
          </a:p>
        </p:txBody>
      </p:sp>
      <p:sp>
        <p:nvSpPr>
          <p:cNvPr id="79" name="Google Shape;79;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ru"/>
              <a:t>Вычислительная система - </a:t>
            </a:r>
            <a:r>
              <a:rPr lang="ru"/>
              <a:t>это совокупность аппаратных и программных средств, предназначенных для обработки информации.</a:t>
            </a:r>
            <a:r>
              <a:rPr lang="ru"/>
              <a:t> </a:t>
            </a:r>
            <a:endParaRPr/>
          </a:p>
          <a:p>
            <a:pPr indent="0" lvl="0" marL="0" rtl="0" algn="l">
              <a:spcBef>
                <a:spcPts val="1200"/>
              </a:spcBef>
              <a:spcAft>
                <a:spcPts val="0"/>
              </a:spcAft>
              <a:buNone/>
            </a:pPr>
            <a:r>
              <a:rPr lang="ru"/>
              <a:t>Этапы эволюции:</a:t>
            </a:r>
            <a:endParaRPr/>
          </a:p>
          <a:p>
            <a:pPr indent="-334327" lvl="0" marL="457200" rtl="0" algn="l">
              <a:spcBef>
                <a:spcPts val="1200"/>
              </a:spcBef>
              <a:spcAft>
                <a:spcPts val="0"/>
              </a:spcAft>
              <a:buSzPct val="100000"/>
              <a:buChar char="-"/>
            </a:pPr>
            <a:r>
              <a:rPr lang="ru"/>
              <a:t>1945 - 1955 гг. Научно исследовательская работа в области вычислительной техники</a:t>
            </a:r>
            <a:endParaRPr/>
          </a:p>
          <a:p>
            <a:pPr indent="-334327" lvl="0" marL="457200" rtl="0" algn="l">
              <a:spcBef>
                <a:spcPts val="0"/>
              </a:spcBef>
              <a:spcAft>
                <a:spcPts val="0"/>
              </a:spcAft>
              <a:buSzPct val="100000"/>
              <a:buChar char="-"/>
            </a:pPr>
            <a:r>
              <a:rPr lang="ru"/>
              <a:t>1955 - начало 60-х гг. Начало использования ЭВМ в научных и коммерческих целях</a:t>
            </a:r>
            <a:endParaRPr/>
          </a:p>
          <a:p>
            <a:pPr indent="-334327" lvl="0" marL="457200" rtl="0" algn="l">
              <a:spcBef>
                <a:spcPts val="0"/>
              </a:spcBef>
              <a:spcAft>
                <a:spcPts val="0"/>
              </a:spcAft>
              <a:buSzPct val="100000"/>
              <a:buChar char="-"/>
            </a:pPr>
            <a:r>
              <a:rPr lang="ru"/>
              <a:t>начало 60-х - 1980 гг. Широкое использование ЭВМ в научных и коммерческих целях</a:t>
            </a:r>
            <a:endParaRPr/>
          </a:p>
          <a:p>
            <a:pPr indent="-334327" lvl="0" marL="457200" rtl="0" algn="l">
              <a:spcBef>
                <a:spcPts val="0"/>
              </a:spcBef>
              <a:spcAft>
                <a:spcPts val="0"/>
              </a:spcAft>
              <a:buSzPct val="100000"/>
              <a:buChar char="-"/>
            </a:pPr>
            <a:r>
              <a:rPr lang="ru"/>
              <a:t>1980 - 2005 гг. Широкое использование ЭВМ в быту, в образовании, на производстве</a:t>
            </a:r>
            <a:endParaRPr/>
          </a:p>
          <a:p>
            <a:pPr indent="-334327" lvl="0" marL="457200" rtl="0" algn="l">
              <a:spcBef>
                <a:spcPts val="0"/>
              </a:spcBef>
              <a:spcAft>
                <a:spcPts val="0"/>
              </a:spcAft>
              <a:buSzPct val="100000"/>
              <a:buChar char="-"/>
            </a:pPr>
            <a:r>
              <a:rPr lang="ru"/>
              <a:t>2005 - ??? гг. Глобальная компьютеризация</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Гипертрейдинг</a:t>
            </a:r>
            <a:endParaRPr/>
          </a:p>
        </p:txBody>
      </p:sp>
      <p:sp>
        <p:nvSpPr>
          <p:cNvPr id="371" name="Google Shape;371;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marR="0" rtl="0" algn="l">
              <a:lnSpc>
                <a:spcPct val="115000"/>
              </a:lnSpc>
              <a:spcBef>
                <a:spcPts val="0"/>
              </a:spcBef>
              <a:spcAft>
                <a:spcPts val="0"/>
              </a:spcAft>
              <a:buNone/>
            </a:pPr>
            <a:r>
              <a:rPr lang="ru"/>
              <a:t>Гипертрейдинг - это т</a:t>
            </a:r>
            <a:r>
              <a:rPr lang="ru"/>
              <a:t>ехнология Intel, позволяющая одному физическому ядру работать с двумя потоками одновременно. ОС видит два логических ядра вместо одного физического. Это увеличивает производительность и лучше использует ресурсы процессора, уменьшая простаивание блоков. Не удваивает производительность — физические ресурсы ядра остаются одни.</a:t>
            </a:r>
            <a:br>
              <a:rPr lang="ru"/>
            </a:br>
            <a:endParaRPr/>
          </a:p>
          <a:p>
            <a:pPr indent="0" lvl="0" marL="0" marR="0" rtl="0" algn="l">
              <a:lnSpc>
                <a:spcPct val="115000"/>
              </a:lnSpc>
              <a:spcBef>
                <a:spcPts val="1200"/>
              </a:spcBef>
              <a:spcAft>
                <a:spcPts val="0"/>
              </a:spcAft>
              <a:buNone/>
            </a:pPr>
            <a:r>
              <a:rPr lang="ru"/>
              <a:t>Простая аналогия:</a:t>
            </a:r>
            <a:endParaRPr/>
          </a:p>
          <a:p>
            <a:pPr indent="0" lvl="0" marL="0" marR="0" rtl="0" algn="l">
              <a:lnSpc>
                <a:spcPct val="115000"/>
              </a:lnSpc>
              <a:spcBef>
                <a:spcPts val="1200"/>
              </a:spcBef>
              <a:spcAft>
                <a:spcPts val="0"/>
              </a:spcAft>
              <a:buNone/>
            </a:pPr>
            <a:r>
              <a:rPr lang="ru"/>
              <a:t>Один повар готовит два блюда одновременно, используя свободное время на каждом этапе.</a:t>
            </a:r>
            <a:endParaRPr sz="1100">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Гипертрейдинг</a:t>
            </a:r>
            <a:endParaRPr/>
          </a:p>
        </p:txBody>
      </p:sp>
      <p:pic>
        <p:nvPicPr>
          <p:cNvPr id="377" name="Google Shape;377;p63"/>
          <p:cNvPicPr preferRelativeResize="0"/>
          <p:nvPr/>
        </p:nvPicPr>
        <p:blipFill>
          <a:blip r:embed="rId3">
            <a:alphaModFix/>
          </a:blip>
          <a:stretch>
            <a:fillRect/>
          </a:stretch>
        </p:blipFill>
        <p:spPr>
          <a:xfrm>
            <a:off x="0" y="1017720"/>
            <a:ext cx="9143999" cy="2186310"/>
          </a:xfrm>
          <a:prstGeom prst="rect">
            <a:avLst/>
          </a:prstGeom>
          <a:noFill/>
          <a:ln>
            <a:noFill/>
          </a:ln>
        </p:spPr>
      </p:pic>
      <p:pic>
        <p:nvPicPr>
          <p:cNvPr id="378" name="Google Shape;378;p63"/>
          <p:cNvPicPr preferRelativeResize="0"/>
          <p:nvPr/>
        </p:nvPicPr>
        <p:blipFill>
          <a:blip r:embed="rId4">
            <a:alphaModFix/>
          </a:blip>
          <a:stretch>
            <a:fillRect/>
          </a:stretch>
        </p:blipFill>
        <p:spPr>
          <a:xfrm>
            <a:off x="0" y="3063963"/>
            <a:ext cx="9143999" cy="201897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Гипертрейдинг</a:t>
            </a:r>
            <a:endParaRPr/>
          </a:p>
        </p:txBody>
      </p:sp>
      <p:pic>
        <p:nvPicPr>
          <p:cNvPr id="384" name="Google Shape;384;p64"/>
          <p:cNvPicPr preferRelativeResize="0"/>
          <p:nvPr/>
        </p:nvPicPr>
        <p:blipFill>
          <a:blip r:embed="rId3">
            <a:alphaModFix/>
          </a:blip>
          <a:stretch>
            <a:fillRect/>
          </a:stretch>
        </p:blipFill>
        <p:spPr>
          <a:xfrm>
            <a:off x="152400" y="1170125"/>
            <a:ext cx="8839200" cy="333071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Гипертрейдинг</a:t>
            </a:r>
            <a:endParaRPr/>
          </a:p>
        </p:txBody>
      </p:sp>
      <p:pic>
        <p:nvPicPr>
          <p:cNvPr id="390" name="Google Shape;390;p65"/>
          <p:cNvPicPr preferRelativeResize="0"/>
          <p:nvPr/>
        </p:nvPicPr>
        <p:blipFill rotWithShape="1">
          <a:blip r:embed="rId3">
            <a:alphaModFix/>
          </a:blip>
          <a:srcRect b="13591" l="0" r="0" t="0"/>
          <a:stretch/>
        </p:blipFill>
        <p:spPr>
          <a:xfrm>
            <a:off x="152400" y="1170125"/>
            <a:ext cx="8839199" cy="23202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Гипертрейдинг и ОС</a:t>
            </a:r>
            <a:endParaRPr/>
          </a:p>
        </p:txBody>
      </p:sp>
      <p:pic>
        <p:nvPicPr>
          <p:cNvPr id="396" name="Google Shape;396;p66"/>
          <p:cNvPicPr preferRelativeResize="0"/>
          <p:nvPr/>
        </p:nvPicPr>
        <p:blipFill>
          <a:blip r:embed="rId3">
            <a:alphaModFix/>
          </a:blip>
          <a:stretch>
            <a:fillRect/>
          </a:stretch>
        </p:blipFill>
        <p:spPr>
          <a:xfrm>
            <a:off x="152400" y="2257925"/>
            <a:ext cx="8839197" cy="2401334"/>
          </a:xfrm>
          <a:prstGeom prst="rect">
            <a:avLst/>
          </a:prstGeom>
          <a:noFill/>
          <a:ln>
            <a:noFill/>
          </a:ln>
        </p:spPr>
      </p:pic>
      <p:pic>
        <p:nvPicPr>
          <p:cNvPr id="397" name="Google Shape;397;p66"/>
          <p:cNvPicPr preferRelativeResize="0"/>
          <p:nvPr/>
        </p:nvPicPr>
        <p:blipFill>
          <a:blip r:embed="rId4">
            <a:alphaModFix/>
          </a:blip>
          <a:stretch>
            <a:fillRect/>
          </a:stretch>
        </p:blipFill>
        <p:spPr>
          <a:xfrm>
            <a:off x="0" y="1017734"/>
            <a:ext cx="9144000" cy="111193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Кэши процессора</a:t>
            </a:r>
            <a:endParaRPr/>
          </a:p>
        </p:txBody>
      </p:sp>
      <p:sp>
        <p:nvSpPr>
          <p:cNvPr id="403" name="Google Shape;403;p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Кэш — это быстрая память внутри процессора, предназначенная для хранения часто используемых данных и инструкций. Основная цель: уменьшить задержки при доступе к основной памяти (RAM).</a:t>
            </a:r>
            <a:endParaRPr sz="1100">
              <a:solidFill>
                <a:schemeClr val="dk1"/>
              </a:solidFill>
            </a:endParaRPr>
          </a:p>
          <a:p>
            <a:pPr indent="0" lvl="0" marL="0" rtl="0" algn="l">
              <a:spcBef>
                <a:spcPts val="1200"/>
              </a:spcBef>
              <a:spcAft>
                <a:spcPts val="1200"/>
              </a:spcAft>
              <a:buNone/>
            </a:pPr>
            <a:r>
              <a:t/>
            </a:r>
            <a:endParaRPr/>
          </a:p>
        </p:txBody>
      </p:sp>
      <p:pic>
        <p:nvPicPr>
          <p:cNvPr id="404" name="Google Shape;404;p67"/>
          <p:cNvPicPr preferRelativeResize="0"/>
          <p:nvPr/>
        </p:nvPicPr>
        <p:blipFill>
          <a:blip r:embed="rId3">
            <a:alphaModFix/>
          </a:blip>
          <a:stretch>
            <a:fillRect/>
          </a:stretch>
        </p:blipFill>
        <p:spPr>
          <a:xfrm>
            <a:off x="0" y="2259522"/>
            <a:ext cx="9143999" cy="246500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68"/>
          <p:cNvPicPr preferRelativeResize="0"/>
          <p:nvPr/>
        </p:nvPicPr>
        <p:blipFill>
          <a:blip r:embed="rId3">
            <a:alphaModFix/>
          </a:blip>
          <a:stretch>
            <a:fillRect/>
          </a:stretch>
        </p:blipFill>
        <p:spPr>
          <a:xfrm>
            <a:off x="1057894" y="0"/>
            <a:ext cx="7028211" cy="514349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Кэши процессора и ОС</a:t>
            </a:r>
            <a:endParaRPr/>
          </a:p>
        </p:txBody>
      </p:sp>
      <p:pic>
        <p:nvPicPr>
          <p:cNvPr id="415" name="Google Shape;415;p69"/>
          <p:cNvPicPr preferRelativeResize="0"/>
          <p:nvPr/>
        </p:nvPicPr>
        <p:blipFill>
          <a:blip r:embed="rId3">
            <a:alphaModFix/>
          </a:blip>
          <a:stretch>
            <a:fillRect/>
          </a:stretch>
        </p:blipFill>
        <p:spPr>
          <a:xfrm>
            <a:off x="0" y="1129229"/>
            <a:ext cx="9144001" cy="1779792"/>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pic>
        <p:nvPicPr>
          <p:cNvPr id="420" name="Google Shape;420;p70"/>
          <p:cNvPicPr preferRelativeResize="0"/>
          <p:nvPr/>
        </p:nvPicPr>
        <p:blipFill>
          <a:blip r:embed="rId3">
            <a:alphaModFix/>
          </a:blip>
          <a:stretch>
            <a:fillRect/>
          </a:stretch>
        </p:blipFill>
        <p:spPr>
          <a:xfrm>
            <a:off x="1341863" y="330024"/>
            <a:ext cx="6460275" cy="43707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Архитектура современного компьютера </a:t>
            </a:r>
            <a:endParaRPr/>
          </a:p>
          <a:p>
            <a:pPr indent="0" lvl="0" marL="0" rtl="0" algn="l">
              <a:spcBef>
                <a:spcPts val="0"/>
              </a:spcBef>
              <a:spcAft>
                <a:spcPts val="0"/>
              </a:spcAft>
              <a:buNone/>
            </a:pPr>
            <a:r>
              <a:rPr lang="ru"/>
              <a:t>Оперативная память (RAM)</a:t>
            </a:r>
            <a:endParaRPr/>
          </a:p>
          <a:p>
            <a:pPr indent="0" lvl="0" marL="0" rtl="0" algn="l">
              <a:spcBef>
                <a:spcPts val="0"/>
              </a:spcBef>
              <a:spcAft>
                <a:spcPts val="0"/>
              </a:spcAft>
              <a:buNone/>
            </a:pPr>
            <a:r>
              <a:t/>
            </a:r>
            <a:endParaRPr/>
          </a:p>
        </p:txBody>
      </p:sp>
      <p:sp>
        <p:nvSpPr>
          <p:cNvPr id="426" name="Google Shape;426;p71"/>
          <p:cNvSpPr txBox="1"/>
          <p:nvPr>
            <p:ph idx="1" type="body"/>
          </p:nvPr>
        </p:nvSpPr>
        <p:spPr>
          <a:xfrm>
            <a:off x="311700" y="1449650"/>
            <a:ext cx="5085600" cy="3119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t>Оперативная память (ОЗУ, RAM) — это высокоскоростное временное хранилище, которое используется компьютером для хранения данных, к которым процессор нуждается в быстром доступе во время работы</a:t>
            </a:r>
            <a:endParaRPr/>
          </a:p>
        </p:txBody>
      </p:sp>
      <p:pic>
        <p:nvPicPr>
          <p:cNvPr id="427" name="Google Shape;427;p71"/>
          <p:cNvPicPr preferRelativeResize="0"/>
          <p:nvPr/>
        </p:nvPicPr>
        <p:blipFill>
          <a:blip r:embed="rId3">
            <a:alphaModFix/>
          </a:blip>
          <a:stretch>
            <a:fillRect/>
          </a:stretch>
        </p:blipFill>
        <p:spPr>
          <a:xfrm>
            <a:off x="5390400" y="1449650"/>
            <a:ext cx="3441901" cy="229366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Эволюция вычислительных систем </a:t>
            </a:r>
            <a:endParaRPr/>
          </a:p>
          <a:p>
            <a:pPr indent="0" lvl="0" marL="0" rtl="0" algn="l">
              <a:spcBef>
                <a:spcPts val="0"/>
              </a:spcBef>
              <a:spcAft>
                <a:spcPts val="0"/>
              </a:spcAft>
              <a:buNone/>
            </a:pPr>
            <a:r>
              <a:rPr lang="ru"/>
              <a:t>1-й период (1945 - 1955 гг.)</a:t>
            </a:r>
            <a:endParaRPr/>
          </a:p>
        </p:txBody>
      </p:sp>
      <p:sp>
        <p:nvSpPr>
          <p:cNvPr id="85" name="Google Shape;85;p18"/>
          <p:cNvSpPr txBox="1"/>
          <p:nvPr>
            <p:ph idx="1" type="body"/>
          </p:nvPr>
        </p:nvSpPr>
        <p:spPr>
          <a:xfrm>
            <a:off x="311700" y="1449650"/>
            <a:ext cx="4605900" cy="3119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ru"/>
              <a:t>огромные ламповые машины</a:t>
            </a:r>
            <a:endParaRPr/>
          </a:p>
          <a:p>
            <a:pPr indent="-342900" lvl="0" marL="457200" rtl="0" algn="l">
              <a:spcBef>
                <a:spcPts val="0"/>
              </a:spcBef>
              <a:spcAft>
                <a:spcPts val="0"/>
              </a:spcAft>
              <a:buSzPts val="1800"/>
              <a:buChar char="-"/>
            </a:pPr>
            <a:r>
              <a:rPr lang="ru"/>
              <a:t>нет разделения персонала</a:t>
            </a:r>
            <a:endParaRPr/>
          </a:p>
          <a:p>
            <a:pPr indent="-342900" lvl="0" marL="457200" rtl="0" algn="l">
              <a:spcBef>
                <a:spcPts val="0"/>
              </a:spcBef>
              <a:spcAft>
                <a:spcPts val="0"/>
              </a:spcAft>
              <a:buSzPts val="1800"/>
              <a:buChar char="-"/>
            </a:pPr>
            <a:r>
              <a:rPr lang="ru"/>
              <a:t>ввод программы коммутацией или перфокартами</a:t>
            </a:r>
            <a:endParaRPr/>
          </a:p>
          <a:p>
            <a:pPr indent="-342900" lvl="0" marL="457200" rtl="0" algn="l">
              <a:spcBef>
                <a:spcPts val="0"/>
              </a:spcBef>
              <a:spcAft>
                <a:spcPts val="0"/>
              </a:spcAft>
              <a:buSzPts val="1800"/>
              <a:buChar char="-"/>
            </a:pPr>
            <a:r>
              <a:rPr lang="ru"/>
              <a:t>одновременное выполнение только одной операции</a:t>
            </a:r>
            <a:endParaRPr/>
          </a:p>
          <a:p>
            <a:pPr indent="-342900" lvl="0" marL="457200" rtl="0" algn="l">
              <a:spcBef>
                <a:spcPts val="0"/>
              </a:spcBef>
              <a:spcAft>
                <a:spcPts val="0"/>
              </a:spcAft>
              <a:buSzPts val="1800"/>
              <a:buChar char="-"/>
            </a:pPr>
            <a:r>
              <a:rPr lang="ru"/>
              <a:t>появление прообразов первых компиляторов</a:t>
            </a:r>
            <a:endParaRPr/>
          </a:p>
          <a:p>
            <a:pPr indent="-342900" lvl="0" marL="457200" rtl="0" algn="l">
              <a:spcBef>
                <a:spcPts val="0"/>
              </a:spcBef>
              <a:spcAft>
                <a:spcPts val="0"/>
              </a:spcAft>
              <a:buSzPts val="1800"/>
              <a:buChar char="-"/>
            </a:pPr>
            <a:r>
              <a:rPr lang="ru"/>
              <a:t>отсутствие операционных систем</a:t>
            </a:r>
            <a:endParaRPr/>
          </a:p>
        </p:txBody>
      </p:sp>
      <p:pic>
        <p:nvPicPr>
          <p:cNvPr id="86" name="Google Shape;86;p18"/>
          <p:cNvPicPr preferRelativeResize="0"/>
          <p:nvPr/>
        </p:nvPicPr>
        <p:blipFill>
          <a:blip r:embed="rId3">
            <a:alphaModFix/>
          </a:blip>
          <a:stretch>
            <a:fillRect/>
          </a:stretch>
        </p:blipFill>
        <p:spPr>
          <a:xfrm>
            <a:off x="4917600" y="1178175"/>
            <a:ext cx="3289700" cy="2513925"/>
          </a:xfrm>
          <a:prstGeom prst="rect">
            <a:avLst/>
          </a:prstGeom>
          <a:noFill/>
          <a:ln>
            <a:noFill/>
          </a:ln>
        </p:spPr>
      </p:pic>
      <p:pic>
        <p:nvPicPr>
          <p:cNvPr id="87" name="Google Shape;87;p18"/>
          <p:cNvPicPr preferRelativeResize="0"/>
          <p:nvPr/>
        </p:nvPicPr>
        <p:blipFill>
          <a:blip r:embed="rId4">
            <a:alphaModFix/>
          </a:blip>
          <a:stretch>
            <a:fillRect/>
          </a:stretch>
        </p:blipFill>
        <p:spPr>
          <a:xfrm>
            <a:off x="4917600" y="3294976"/>
            <a:ext cx="2256864" cy="1274050"/>
          </a:xfrm>
          <a:prstGeom prst="rect">
            <a:avLst/>
          </a:prstGeom>
          <a:noFill/>
          <a:ln>
            <a:noFill/>
          </a:ln>
        </p:spPr>
      </p:pic>
      <p:pic>
        <p:nvPicPr>
          <p:cNvPr id="88" name="Google Shape;88;p18"/>
          <p:cNvPicPr preferRelativeResize="0"/>
          <p:nvPr/>
        </p:nvPicPr>
        <p:blipFill>
          <a:blip r:embed="rId5">
            <a:alphaModFix/>
          </a:blip>
          <a:stretch>
            <a:fillRect/>
          </a:stretch>
        </p:blipFill>
        <p:spPr>
          <a:xfrm>
            <a:off x="7087050" y="2976150"/>
            <a:ext cx="1610900" cy="15928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Архитектура современного компьютера </a:t>
            </a:r>
            <a:endParaRPr/>
          </a:p>
          <a:p>
            <a:pPr indent="0" lvl="0" marL="0" rtl="0" algn="l">
              <a:spcBef>
                <a:spcPts val="0"/>
              </a:spcBef>
              <a:spcAft>
                <a:spcPts val="0"/>
              </a:spcAft>
              <a:buNone/>
            </a:pPr>
            <a:r>
              <a:rPr lang="ru"/>
              <a:t>Жесткий диск (HDD)</a:t>
            </a:r>
            <a:endParaRPr/>
          </a:p>
          <a:p>
            <a:pPr indent="0" lvl="0" marL="0" rtl="0" algn="l">
              <a:spcBef>
                <a:spcPts val="0"/>
              </a:spcBef>
              <a:spcAft>
                <a:spcPts val="0"/>
              </a:spcAft>
              <a:buNone/>
            </a:pPr>
            <a:r>
              <a:t/>
            </a:r>
            <a:endParaRPr/>
          </a:p>
        </p:txBody>
      </p:sp>
      <p:sp>
        <p:nvSpPr>
          <p:cNvPr id="433" name="Google Shape;433;p72"/>
          <p:cNvSpPr txBox="1"/>
          <p:nvPr>
            <p:ph idx="1" type="body"/>
          </p:nvPr>
        </p:nvSpPr>
        <p:spPr>
          <a:xfrm>
            <a:off x="311700" y="1449650"/>
            <a:ext cx="5085600" cy="311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Преимущества: большой объем по низкой цене (в сравнении с SSD), долговечность</a:t>
            </a:r>
            <a:endParaRPr/>
          </a:p>
          <a:p>
            <a:pPr indent="0" lvl="0" marL="0" rtl="0" algn="l">
              <a:spcBef>
                <a:spcPts val="1200"/>
              </a:spcBef>
              <a:spcAft>
                <a:spcPts val="1200"/>
              </a:spcAft>
              <a:buNone/>
            </a:pPr>
            <a:r>
              <a:rPr lang="ru"/>
              <a:t>Недостатки: медленная скорость чтения и записи (в сравнении с SSD), чувствительны к механическим повреждениям</a:t>
            </a:r>
            <a:endParaRPr/>
          </a:p>
        </p:txBody>
      </p:sp>
      <p:pic>
        <p:nvPicPr>
          <p:cNvPr id="434" name="Google Shape;434;p72"/>
          <p:cNvPicPr preferRelativeResize="0"/>
          <p:nvPr/>
        </p:nvPicPr>
        <p:blipFill>
          <a:blip r:embed="rId3">
            <a:alphaModFix/>
          </a:blip>
          <a:stretch>
            <a:fillRect/>
          </a:stretch>
        </p:blipFill>
        <p:spPr>
          <a:xfrm>
            <a:off x="5676475" y="906224"/>
            <a:ext cx="2457474" cy="2457450"/>
          </a:xfrm>
          <a:prstGeom prst="rect">
            <a:avLst/>
          </a:prstGeom>
          <a:noFill/>
          <a:ln>
            <a:noFill/>
          </a:ln>
        </p:spPr>
      </p:pic>
      <p:pic>
        <p:nvPicPr>
          <p:cNvPr id="435" name="Google Shape;435;p72"/>
          <p:cNvPicPr preferRelativeResize="0"/>
          <p:nvPr/>
        </p:nvPicPr>
        <p:blipFill>
          <a:blip r:embed="rId4">
            <a:alphaModFix/>
          </a:blip>
          <a:stretch>
            <a:fillRect/>
          </a:stretch>
        </p:blipFill>
        <p:spPr>
          <a:xfrm>
            <a:off x="5676470" y="2732050"/>
            <a:ext cx="3136100" cy="20028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Архитектура современного компьютера</a:t>
            </a:r>
            <a:endParaRPr/>
          </a:p>
          <a:p>
            <a:pPr indent="0" lvl="0" marL="0" rtl="0" algn="l">
              <a:spcBef>
                <a:spcPts val="0"/>
              </a:spcBef>
              <a:spcAft>
                <a:spcPts val="0"/>
              </a:spcAft>
              <a:buNone/>
            </a:pPr>
            <a:r>
              <a:rPr lang="ru"/>
              <a:t>Твердотельный накопитель (SSD)</a:t>
            </a:r>
            <a:endParaRPr/>
          </a:p>
          <a:p>
            <a:pPr indent="0" lvl="0" marL="0" rtl="0" algn="l">
              <a:spcBef>
                <a:spcPts val="0"/>
              </a:spcBef>
              <a:spcAft>
                <a:spcPts val="0"/>
              </a:spcAft>
              <a:buNone/>
            </a:pPr>
            <a:r>
              <a:t/>
            </a:r>
            <a:endParaRPr/>
          </a:p>
        </p:txBody>
      </p:sp>
      <p:sp>
        <p:nvSpPr>
          <p:cNvPr id="441" name="Google Shape;441;p73"/>
          <p:cNvSpPr txBox="1"/>
          <p:nvPr>
            <p:ph idx="1" type="body"/>
          </p:nvPr>
        </p:nvSpPr>
        <p:spPr>
          <a:xfrm>
            <a:off x="311700" y="1449650"/>
            <a:ext cx="5174700" cy="311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ru"/>
              <a:t>Преимущества: высокая скорость чтения/записи</a:t>
            </a:r>
            <a:endParaRPr/>
          </a:p>
          <a:p>
            <a:pPr indent="0" lvl="0" marL="0" rtl="0" algn="l">
              <a:spcBef>
                <a:spcPts val="1200"/>
              </a:spcBef>
              <a:spcAft>
                <a:spcPts val="1200"/>
              </a:spcAft>
              <a:buClr>
                <a:schemeClr val="dk1"/>
              </a:buClr>
              <a:buSzPts val="1100"/>
              <a:buFont typeface="Arial"/>
              <a:buNone/>
            </a:pPr>
            <a:r>
              <a:rPr lang="ru"/>
              <a:t>Недостатки: меньший объем за ту же цену, плохо подходят для хранения архивных данных (годами), сложность, а часто и невозможность восстановления данных в случае выхода из строя (в отличие от HDD)</a:t>
            </a:r>
            <a:endParaRPr/>
          </a:p>
        </p:txBody>
      </p:sp>
      <p:pic>
        <p:nvPicPr>
          <p:cNvPr id="442" name="Google Shape;442;p73"/>
          <p:cNvPicPr preferRelativeResize="0"/>
          <p:nvPr/>
        </p:nvPicPr>
        <p:blipFill>
          <a:blip r:embed="rId3">
            <a:alphaModFix/>
          </a:blip>
          <a:stretch>
            <a:fillRect/>
          </a:stretch>
        </p:blipFill>
        <p:spPr>
          <a:xfrm>
            <a:off x="5649950" y="1455238"/>
            <a:ext cx="3352801" cy="223301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ru"/>
              <a:t>Компьютер ENIAC 1945 г.</a:t>
            </a:r>
            <a:endParaRPr/>
          </a:p>
          <a:p>
            <a:pPr indent="0" lvl="0" marL="0" rtl="0" algn="l">
              <a:spcBef>
                <a:spcPts val="0"/>
              </a:spcBef>
              <a:spcAft>
                <a:spcPts val="0"/>
              </a:spcAft>
              <a:buNone/>
            </a:pPr>
            <a:r>
              <a:t/>
            </a:r>
            <a:endParaRPr/>
          </a:p>
        </p:txBody>
      </p:sp>
      <p:sp>
        <p:nvSpPr>
          <p:cNvPr id="94" name="Google Shape;94;p19"/>
          <p:cNvSpPr txBox="1"/>
          <p:nvPr>
            <p:ph idx="1" type="body"/>
          </p:nvPr>
        </p:nvSpPr>
        <p:spPr>
          <a:xfrm>
            <a:off x="311700" y="1152475"/>
            <a:ext cx="4862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t>ENIAC (Electronic Numerical Integrator and Computer) — первый электронный цифровой вычислитель общего назначения, который можно было перепрограммировать для решения широкого спектра задач. Был создан в США для расчетов таблицы стрельбы.</a:t>
            </a:r>
            <a:endParaRPr/>
          </a:p>
        </p:txBody>
      </p:sp>
      <p:pic>
        <p:nvPicPr>
          <p:cNvPr id="95" name="Google Shape;95;p19"/>
          <p:cNvPicPr preferRelativeResize="0"/>
          <p:nvPr/>
        </p:nvPicPr>
        <p:blipFill>
          <a:blip r:embed="rId3">
            <a:alphaModFix/>
          </a:blip>
          <a:stretch>
            <a:fillRect/>
          </a:stretch>
        </p:blipFill>
        <p:spPr>
          <a:xfrm>
            <a:off x="5174100" y="1173999"/>
            <a:ext cx="3658200" cy="2795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Компьютер ENIAC 1945 г.</a:t>
            </a:r>
            <a:endParaRPr/>
          </a:p>
          <a:p>
            <a:pPr indent="0" lvl="0" marL="0" rtl="0" algn="l">
              <a:spcBef>
                <a:spcPts val="0"/>
              </a:spcBef>
              <a:spcAft>
                <a:spcPts val="0"/>
              </a:spcAft>
              <a:buNone/>
            </a:pPr>
            <a:r>
              <a:t/>
            </a:r>
            <a:endParaRPr/>
          </a:p>
        </p:txBody>
      </p:sp>
      <p:sp>
        <p:nvSpPr>
          <p:cNvPr id="101" name="Google Shape;101;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ru"/>
              <a:t>вес 30 тонн и 17 468 ламп</a:t>
            </a:r>
            <a:endParaRPr/>
          </a:p>
          <a:p>
            <a:pPr indent="-342900" lvl="0" marL="457200" rtl="0" algn="l">
              <a:spcBef>
                <a:spcPts val="0"/>
              </a:spcBef>
              <a:spcAft>
                <a:spcPts val="0"/>
              </a:spcAft>
              <a:buSzPts val="1800"/>
              <a:buChar char="-"/>
            </a:pPr>
            <a:r>
              <a:rPr lang="ru"/>
              <a:t>вычислительная мощность - 357 операций </a:t>
            </a:r>
            <a:r>
              <a:rPr lang="ru">
                <a:uFill>
                  <a:noFill/>
                </a:uFill>
                <a:hlinkClick r:id="rId3"/>
              </a:rPr>
              <a:t>умножения</a:t>
            </a:r>
            <a:r>
              <a:rPr lang="ru"/>
              <a:t> или 5000 операций </a:t>
            </a:r>
            <a:r>
              <a:rPr lang="ru">
                <a:uFill>
                  <a:noFill/>
                </a:uFill>
                <a:hlinkClick r:id="rId4"/>
              </a:rPr>
              <a:t>сложения</a:t>
            </a:r>
            <a:r>
              <a:rPr lang="ru"/>
              <a:t> в </a:t>
            </a:r>
            <a:r>
              <a:rPr lang="ru">
                <a:uFill>
                  <a:noFill/>
                </a:uFill>
                <a:hlinkClick r:id="rId5"/>
              </a:rPr>
              <a:t>секунду</a:t>
            </a:r>
            <a:endParaRPr/>
          </a:p>
          <a:p>
            <a:pPr indent="-342900" lvl="0" marL="457200" rtl="0" algn="l">
              <a:spcBef>
                <a:spcPts val="0"/>
              </a:spcBef>
              <a:spcAft>
                <a:spcPts val="0"/>
              </a:spcAft>
              <a:buSzPts val="1800"/>
              <a:buChar char="-"/>
            </a:pPr>
            <a:r>
              <a:rPr lang="ru"/>
              <a:t>за неделю сгорало примерно 2-3 лампы, среднее время работы лампы 2500 часов</a:t>
            </a:r>
            <a:endParaRPr/>
          </a:p>
          <a:p>
            <a:pPr indent="-342900" lvl="0" marL="457200" rtl="0" algn="l">
              <a:spcBef>
                <a:spcPts val="0"/>
              </a:spcBef>
              <a:spcAft>
                <a:spcPts val="0"/>
              </a:spcAft>
              <a:buSzPts val="1800"/>
              <a:buChar char="-"/>
            </a:pPr>
            <a:r>
              <a:rPr lang="ru"/>
              <a:t>ЭНИАК работал минимум 20 часов между поломками, но за каждые 20 часов работы выполнял месячный объём работы </a:t>
            </a:r>
            <a:r>
              <a:rPr lang="ru">
                <a:uFill>
                  <a:noFill/>
                </a:uFill>
                <a:hlinkClick r:id="rId6"/>
              </a:rPr>
              <a:t>механических вычислителей</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Компьютер ENIAC 1945 г.</a:t>
            </a:r>
            <a:endParaRPr/>
          </a:p>
          <a:p>
            <a:pPr indent="0" lvl="0" marL="0" rtl="0" algn="l">
              <a:spcBef>
                <a:spcPts val="0"/>
              </a:spcBef>
              <a:spcAft>
                <a:spcPts val="0"/>
              </a:spcAft>
              <a:buNone/>
            </a:pPr>
            <a:r>
              <a:t/>
            </a:r>
            <a:endParaRPr/>
          </a:p>
        </p:txBody>
      </p:sp>
      <p:sp>
        <p:nvSpPr>
          <p:cNvPr id="107" name="Google Shape;107;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marR="0" rtl="0" algn="l">
              <a:lnSpc>
                <a:spcPct val="115000"/>
              </a:lnSpc>
              <a:spcBef>
                <a:spcPts val="0"/>
              </a:spcBef>
              <a:spcAft>
                <a:spcPts val="0"/>
              </a:spcAft>
              <a:buSzPts val="1800"/>
              <a:buChar char="-"/>
            </a:pPr>
            <a:r>
              <a:rPr lang="ru"/>
              <a:t>До 1948 г. для перепрограммирования ENIAC нужно было перекоммутировать его заново. Программирование задачи на ЭНИАКе могло занимать до двух дней, а ее решение — несколько минут. При перекоммутировании ЭНИАК превращался как бы в новый специализированный компьютер для решения специфической задачи. На этапе проектирования это не считалось проблемой, поскольку компьютер изначально предназначался для выполнения однотипных баллистических расчётов.</a:t>
            </a:r>
            <a:endParaRPr/>
          </a:p>
          <a:p>
            <a:pPr indent="-342900" lvl="0" marL="457200" marR="0" rtl="0" algn="l">
              <a:lnSpc>
                <a:spcPct val="115000"/>
              </a:lnSpc>
              <a:spcBef>
                <a:spcPts val="0"/>
              </a:spcBef>
              <a:spcAft>
                <a:spcPts val="0"/>
              </a:spcAft>
              <a:buSzPts val="1800"/>
              <a:buChar char="-"/>
            </a:pPr>
            <a:r>
              <a:rPr lang="ru"/>
              <a:t>С 16 сентября 1948 года ENIAC превратился в компьютер с хранимой программой. Компьютер стал работать несколько медленнее, но его программирование сильно упростилось. Старый метод перекоммутирования с тех пор больше не использовался.</a:t>
            </a:r>
            <a:endParaRPr sz="1050">
              <a:solidFill>
                <a:srgbClr val="202122"/>
              </a:solidFill>
              <a:highlight>
                <a:srgbClr val="FFFFFF"/>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